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52.jpg" ContentType="image/pn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63.jpg" ContentType="image/gif"/>
  <Override PartName="/ppt/media/image67.jpg" ContentType="image/gif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7" r:id="rId3"/>
    <p:sldId id="260" r:id="rId4"/>
    <p:sldId id="266" r:id="rId5"/>
    <p:sldId id="263" r:id="rId6"/>
    <p:sldId id="264" r:id="rId7"/>
    <p:sldId id="271" r:id="rId8"/>
    <p:sldId id="273" r:id="rId9"/>
    <p:sldId id="288" r:id="rId10"/>
    <p:sldId id="270" r:id="rId11"/>
    <p:sldId id="275" r:id="rId12"/>
    <p:sldId id="301" r:id="rId13"/>
    <p:sldId id="277" r:id="rId14"/>
    <p:sldId id="295" r:id="rId15"/>
    <p:sldId id="274" r:id="rId16"/>
    <p:sldId id="280" r:id="rId17"/>
    <p:sldId id="281" r:id="rId18"/>
    <p:sldId id="279" r:id="rId19"/>
    <p:sldId id="278" r:id="rId20"/>
    <p:sldId id="276" r:id="rId21"/>
    <p:sldId id="268" r:id="rId22"/>
    <p:sldId id="306" r:id="rId23"/>
    <p:sldId id="282" r:id="rId24"/>
    <p:sldId id="269" r:id="rId25"/>
    <p:sldId id="285" r:id="rId26"/>
    <p:sldId id="289" r:id="rId27"/>
    <p:sldId id="307" r:id="rId28"/>
    <p:sldId id="292" r:id="rId29"/>
    <p:sldId id="294" r:id="rId30"/>
    <p:sldId id="286" r:id="rId31"/>
    <p:sldId id="300" r:id="rId32"/>
    <p:sldId id="296" r:id="rId33"/>
    <p:sldId id="293" r:id="rId34"/>
    <p:sldId id="297" r:id="rId35"/>
    <p:sldId id="298" r:id="rId36"/>
    <p:sldId id="299" r:id="rId37"/>
    <p:sldId id="302" r:id="rId38"/>
    <p:sldId id="304" r:id="rId39"/>
    <p:sldId id="305" r:id="rId40"/>
    <p:sldId id="303" r:id="rId4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6B7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2" autoAdjust="0"/>
    <p:restoredTop sz="95250" autoAdjust="0"/>
  </p:normalViewPr>
  <p:slideViewPr>
    <p:cSldViewPr snapToGrid="0">
      <p:cViewPr>
        <p:scale>
          <a:sx n="77" d="100"/>
          <a:sy n="77" d="100"/>
        </p:scale>
        <p:origin x="773" y="17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7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00"/>
    </p:cViewPr>
  </p:sorterViewPr>
  <p:notesViewPr>
    <p:cSldViewPr snapToGrid="0">
      <p:cViewPr>
        <p:scale>
          <a:sx n="87" d="100"/>
          <a:sy n="87" d="100"/>
        </p:scale>
        <p:origin x="20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altLang="zh-TW" sz="2800" b="1" dirty="0">
                <a:solidFill>
                  <a:schemeClr val="bg1"/>
                </a:solidFill>
              </a:rPr>
              <a:t>Income</a:t>
            </a:r>
            <a:r>
              <a:rPr lang="en-CA" altLang="zh-TW" sz="2800" b="1" baseline="0" dirty="0">
                <a:solidFill>
                  <a:schemeClr val="bg1"/>
                </a:solidFill>
              </a:rPr>
              <a:t> of Bilibili of first quadrant in 2018</a:t>
            </a:r>
            <a:endParaRPr lang="zh-TW" altLang="en-US" sz="2800" b="1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7.5155279960255408E-2"/>
          <c:y val="3.37636144879802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40-4C84-BFDB-9BD3E6CAF2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40-4C84-BFDB-9BD3E6CAF2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C40-4C84-BFDB-9BD3E6CAF2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C40-4C84-BFDB-9BD3E6CAF2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games</c:v>
                </c:pt>
                <c:pt idx="1">
                  <c:v>stream</c:v>
                </c:pt>
                <c:pt idx="2">
                  <c:v>ads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688500000</c:v>
                </c:pt>
                <c:pt idx="1">
                  <c:v>95800000</c:v>
                </c:pt>
                <c:pt idx="2">
                  <c:v>70400000</c:v>
                </c:pt>
                <c:pt idx="3">
                  <c:v>13300000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CE-4D33-9414-E36E5A6AB8A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6F78C05-5F99-459B-890C-B5E22A31C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F0E8C9-754A-4589-8A38-5CAA45BC20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57344AB-DDE8-4D40-BAB3-314FB68B0986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639285-CCF7-49BF-8821-003BBA5581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525A14-CB2A-4255-9D0C-E31F29F602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B8C76C5-B4AA-4B2F-B33E-31B182760B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5534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FD9FF32-59E7-4F94-A898-BAD074D09287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7911E2C-D826-4770-93FD-987FC33715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6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Bilibili</a:t>
            </a:r>
          </a:p>
          <a:p>
            <a:r>
              <a:rPr lang="en-CA" dirty="0"/>
              <a:t>Introduce existence of the company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821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Price</a:t>
            </a:r>
          </a:p>
          <a:p>
            <a:r>
              <a:rPr lang="en-CA" dirty="0"/>
              <a:t>Do not ask for money</a:t>
            </a:r>
          </a:p>
          <a:p>
            <a:r>
              <a:rPr lang="en-CA" dirty="0"/>
              <a:t>Take time to watch ad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331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Most use ads</a:t>
            </a:r>
          </a:p>
          <a:p>
            <a:r>
              <a:rPr lang="en-CA" dirty="0" err="1"/>
              <a:t>Youtube</a:t>
            </a:r>
            <a:r>
              <a:rPr lang="en-CA" dirty="0"/>
              <a:t> can skip, but ads in china are 3-5 minutes long</a:t>
            </a:r>
          </a:p>
          <a:p>
            <a:r>
              <a:rPr lang="en-CA" dirty="0"/>
              <a:t>No ads for </a:t>
            </a:r>
            <a:r>
              <a:rPr lang="en-CA" dirty="0" err="1"/>
              <a:t>bilibili</a:t>
            </a:r>
            <a:endParaRPr lang="en-CA" dirty="0"/>
          </a:p>
          <a:p>
            <a:r>
              <a:rPr lang="en-CA" dirty="0"/>
              <a:t>Differentiation: different strategy</a:t>
            </a:r>
          </a:p>
          <a:p>
            <a:r>
              <a:rPr lang="en-CA" dirty="0"/>
              <a:t>brand development: feel care, and attract game community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5839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3483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Financial statement to show their reliance on games</a:t>
            </a:r>
          </a:p>
          <a:p>
            <a:r>
              <a:rPr lang="en-CA" dirty="0"/>
              <a:t>Because why not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567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Location: </a:t>
            </a:r>
          </a:p>
          <a:p>
            <a:r>
              <a:rPr lang="en-CA" dirty="0"/>
              <a:t>Located on internet</a:t>
            </a:r>
          </a:p>
          <a:p>
            <a:r>
              <a:rPr lang="en-CA" dirty="0"/>
              <a:t>Not innovative at this point</a:t>
            </a:r>
          </a:p>
          <a:p>
            <a:r>
              <a:rPr lang="en-CA" dirty="0"/>
              <a:t>Works well for target market</a:t>
            </a:r>
          </a:p>
          <a:p>
            <a:r>
              <a:rPr lang="en-CA" dirty="0"/>
              <a:t>Innovation is spreading out</a:t>
            </a:r>
          </a:p>
          <a:p>
            <a:r>
              <a:rPr lang="en-CA" dirty="0"/>
              <a:t>Not aimed to make profit</a:t>
            </a:r>
          </a:p>
          <a:p>
            <a:r>
              <a:rPr lang="en-CA" dirty="0"/>
              <a:t>Attract people </a:t>
            </a:r>
          </a:p>
          <a:p>
            <a:r>
              <a:rPr lang="en-CA" dirty="0"/>
              <a:t>Lead to use site</a:t>
            </a:r>
          </a:p>
          <a:p>
            <a:r>
              <a:rPr lang="en-CA" dirty="0"/>
              <a:t>Watch video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9185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Promtion</a:t>
            </a:r>
            <a:r>
              <a:rPr lang="en-CA" dirty="0"/>
              <a:t>: </a:t>
            </a:r>
          </a:p>
          <a:p>
            <a:r>
              <a:rPr lang="en-CA" dirty="0"/>
              <a:t>Dan-</a:t>
            </a:r>
            <a:r>
              <a:rPr lang="en-CA" dirty="0" err="1"/>
              <a:t>maku</a:t>
            </a:r>
            <a:r>
              <a:rPr lang="en-CA" dirty="0"/>
              <a:t> are bullet in game</a:t>
            </a:r>
          </a:p>
          <a:p>
            <a:r>
              <a:rPr lang="en-CA" dirty="0"/>
              <a:t>Become names for comment in video</a:t>
            </a:r>
          </a:p>
          <a:p>
            <a:r>
              <a:rPr lang="en-CA" dirty="0"/>
              <a:t>Here is an example: hit or miss</a:t>
            </a:r>
          </a:p>
          <a:p>
            <a:r>
              <a:rPr lang="en-CA" dirty="0"/>
              <a:t>Give birth to memes</a:t>
            </a:r>
          </a:p>
          <a:p>
            <a:r>
              <a:rPr lang="en-CA" dirty="0"/>
              <a:t>Spread over internet</a:t>
            </a:r>
          </a:p>
          <a:p>
            <a:r>
              <a:rPr lang="en-CA" dirty="0"/>
              <a:t>Viral marketing</a:t>
            </a:r>
          </a:p>
          <a:p>
            <a:r>
              <a:rPr lang="en-CA" dirty="0"/>
              <a:t>Effective, but rely on customer maturity</a:t>
            </a:r>
          </a:p>
          <a:p>
            <a:r>
              <a:rPr lang="en-CA" dirty="0"/>
              <a:t>Immature audience may spam and block screen</a:t>
            </a:r>
          </a:p>
          <a:p>
            <a:r>
              <a:rPr lang="en-CA" dirty="0"/>
              <a:t>Below the line promotion</a:t>
            </a:r>
          </a:p>
          <a:p>
            <a:endParaRPr lang="en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201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compensate, have harsh registration system</a:t>
            </a:r>
          </a:p>
          <a:p>
            <a:r>
              <a:rPr lang="en-CA" dirty="0"/>
              <a:t>Invitation at first, but then had a test</a:t>
            </a:r>
          </a:p>
          <a:p>
            <a:r>
              <a:rPr lang="en-CA" dirty="0"/>
              <a:t>Very hard test, but got easier recently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729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Brand development: involvement lead to loyal to brand</a:t>
            </a:r>
          </a:p>
          <a:p>
            <a:r>
              <a:rPr lang="en-CA" dirty="0"/>
              <a:t>Brand development: make member harder to obtain, thus give more value to brand</a:t>
            </a:r>
          </a:p>
          <a:p>
            <a:r>
              <a:rPr lang="en-CA" dirty="0"/>
              <a:t>But block out a lot of potential customer</a:t>
            </a:r>
          </a:p>
          <a:p>
            <a:endParaRPr lang="en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8483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Promotion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8206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2010/5/27 start, vote in 8/16</a:t>
            </a:r>
          </a:p>
          <a:p>
            <a:r>
              <a:rPr lang="en-CA" dirty="0"/>
              <a:t>Brand development: differentiation from other and easy recognition</a:t>
            </a:r>
          </a:p>
          <a:p>
            <a:r>
              <a:rPr lang="en-CA" dirty="0"/>
              <a:t>Anime community watch anime</a:t>
            </a:r>
          </a:p>
          <a:p>
            <a:r>
              <a:rPr lang="en-CA" dirty="0"/>
              <a:t>Having anime turns them into an anime</a:t>
            </a:r>
          </a:p>
          <a:p>
            <a:r>
              <a:rPr lang="en-CA" dirty="0"/>
              <a:t>Anime fans like them</a:t>
            </a:r>
          </a:p>
          <a:p>
            <a:r>
              <a:rPr lang="en-CA" dirty="0"/>
              <a:t>Symbolize the brand like the four square of Microsoft, chewed apple of apple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995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Just wait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20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7580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CA" sz="1300" dirty="0"/>
              <a:t>Unique selling point:</a:t>
            </a:r>
          </a:p>
          <a:p>
            <a:pPr defTabSz="990752">
              <a:defRPr/>
            </a:pPr>
            <a:r>
              <a:rPr lang="en-CA" dirty="0"/>
              <a:t>Brand loyalty talked about</a:t>
            </a:r>
          </a:p>
          <a:p>
            <a:pPr defTabSz="990752">
              <a:defRPr/>
            </a:pPr>
            <a:r>
              <a:rPr lang="en-CA" sz="1300" dirty="0"/>
              <a:t>It build and glorified the anime community</a:t>
            </a:r>
          </a:p>
          <a:p>
            <a:pPr defTabSz="990752">
              <a:defRPr/>
            </a:pPr>
            <a:r>
              <a:rPr lang="en-CA" dirty="0"/>
              <a:t>Dominance over other, almost monopoly</a:t>
            </a:r>
            <a:endParaRPr lang="en-CA" sz="1300" dirty="0"/>
          </a:p>
          <a:p>
            <a:pPr defTabSz="990752">
              <a:defRPr/>
            </a:pPr>
            <a:r>
              <a:rPr lang="en-CA" sz="1300" dirty="0"/>
              <a:t>8,519,4583 </a:t>
            </a:r>
            <a:r>
              <a:rPr lang="en-US" altLang="zh-CN" sz="1300" dirty="0"/>
              <a:t>post</a:t>
            </a:r>
            <a:r>
              <a:rPr lang="en-CA" altLang="zh-CN" sz="1300" dirty="0"/>
              <a:t>s, </a:t>
            </a:r>
            <a:r>
              <a:rPr lang="en-CA" sz="1300" dirty="0"/>
              <a:t>945,105topics,  2,675,749 members in forum</a:t>
            </a:r>
          </a:p>
          <a:p>
            <a:pPr defTabSz="990752">
              <a:defRPr/>
            </a:pPr>
            <a:r>
              <a:rPr lang="en-CA" dirty="0"/>
              <a:t>Further increase brand loyalty by implementing levels</a:t>
            </a:r>
          </a:p>
          <a:p>
            <a:pPr defTabSz="990752">
              <a:defRPr/>
            </a:pPr>
            <a:r>
              <a:rPr lang="en-CA" sz="1300" dirty="0"/>
              <a:t>Brand loyalty </a:t>
            </a:r>
            <a:r>
              <a:rPr lang="en-CA" dirty="0"/>
              <a:t>motivate to get higher level</a:t>
            </a:r>
          </a:p>
          <a:p>
            <a:pPr defTabSz="990752">
              <a:defRPr/>
            </a:pPr>
            <a:r>
              <a:rPr lang="en-CA" sz="1300" dirty="0"/>
              <a:t>Positive </a:t>
            </a:r>
            <a:r>
              <a:rPr lang="en-CA" dirty="0"/>
              <a:t>feedback loop</a:t>
            </a:r>
            <a:endParaRPr lang="en-CA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0035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CA" sz="1300" dirty="0"/>
              <a:t>8,519,4583 </a:t>
            </a:r>
            <a:r>
              <a:rPr lang="en-US" altLang="zh-CN" sz="1300" dirty="0"/>
              <a:t>post</a:t>
            </a:r>
            <a:r>
              <a:rPr lang="en-CA" altLang="zh-CN" sz="1300" dirty="0"/>
              <a:t>s, </a:t>
            </a:r>
            <a:r>
              <a:rPr lang="en-CA" sz="1300" dirty="0"/>
              <a:t>945,105topics,  2,675,749 members in forum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893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CA" sz="1300" dirty="0"/>
              <a:t>Viral Marketing: marketing with the use of social media</a:t>
            </a:r>
          </a:p>
          <a:p>
            <a:pPr defTabSz="990752">
              <a:defRPr/>
            </a:pPr>
            <a:r>
              <a:rPr lang="en-CA" altLang="zh-CN" sz="1300" dirty="0"/>
              <a:t>Establish community – more  conversation about </a:t>
            </a:r>
            <a:r>
              <a:rPr lang="en-CA" altLang="zh-CN" sz="1300" dirty="0" err="1"/>
              <a:t>biibili</a:t>
            </a:r>
            <a:endParaRPr lang="en-CA" altLang="zh-CN" sz="1300" dirty="0"/>
          </a:p>
          <a:p>
            <a:pPr defTabSz="990752">
              <a:defRPr/>
            </a:pPr>
            <a:r>
              <a:rPr lang="en-CA" dirty="0"/>
              <a:t>Memes created and spread by users</a:t>
            </a:r>
          </a:p>
          <a:p>
            <a:pPr defTabSz="990752">
              <a:defRPr/>
            </a:pPr>
            <a:r>
              <a:rPr lang="en-CA" sz="1300" dirty="0"/>
              <a:t>22 &amp; 33 help spread as being symbol</a:t>
            </a:r>
          </a:p>
          <a:p>
            <a:pPr defTabSz="990752">
              <a:defRPr/>
            </a:pPr>
            <a:endParaRPr lang="en-CA" sz="1300" dirty="0"/>
          </a:p>
          <a:p>
            <a:pPr defTabSz="990752">
              <a:defRPr/>
            </a:pPr>
            <a:r>
              <a:rPr lang="en-CA" sz="1300" dirty="0"/>
              <a:t>Good brand development because lead to High brand awareness, brand loyalty, therefore have a high brand value – cause store to pay to put up ads</a:t>
            </a:r>
          </a:p>
          <a:p>
            <a:pPr defTabSz="990752">
              <a:defRPr/>
            </a:pPr>
            <a:r>
              <a:rPr lang="es-US" sz="1300" dirty="0"/>
              <a:t>G</a:t>
            </a:r>
            <a:r>
              <a:rPr lang="en-CA" sz="1300" dirty="0" err="1"/>
              <a:t>ood</a:t>
            </a:r>
            <a:r>
              <a:rPr lang="en-CA" sz="1300" dirty="0"/>
              <a:t> because holds one market firm, bad because loose a lot other market. Good for Bilibili because competitors are too big.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198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Ethics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2437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Test moved from hard to easy</a:t>
            </a:r>
          </a:p>
          <a:p>
            <a:r>
              <a:rPr lang="en-CA" dirty="0"/>
              <a:t>Lots of low age kids that do not know how to behave joined</a:t>
            </a:r>
          </a:p>
          <a:p>
            <a:r>
              <a:rPr lang="en-CA" dirty="0"/>
              <a:t>Many uneducated comment</a:t>
            </a:r>
          </a:p>
          <a:p>
            <a:r>
              <a:rPr lang="en-CA" dirty="0"/>
              <a:t>Ruin the old user’s sense of community</a:t>
            </a:r>
          </a:p>
          <a:p>
            <a:r>
              <a:rPr lang="en-CA" dirty="0"/>
              <a:t>Disappointed – some left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2167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657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9816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Originally have treated users fairly well</a:t>
            </a:r>
          </a:p>
          <a:p>
            <a:r>
              <a:rPr lang="en-CA" dirty="0"/>
              <a:t>Worsened in treatment</a:t>
            </a:r>
          </a:p>
          <a:p>
            <a:r>
              <a:rPr lang="en-CA" dirty="0" err="1"/>
              <a:t>Abusement</a:t>
            </a:r>
            <a:r>
              <a:rPr lang="en-CA" dirty="0"/>
              <a:t> of power</a:t>
            </a:r>
          </a:p>
          <a:p>
            <a:r>
              <a:rPr lang="en-CA" dirty="0"/>
              <a:t>Mass banning of users</a:t>
            </a:r>
          </a:p>
          <a:p>
            <a:r>
              <a:rPr lang="en-CA" dirty="0"/>
              <a:t>Deleting comment</a:t>
            </a:r>
          </a:p>
          <a:p>
            <a:r>
              <a:rPr lang="en-CA" dirty="0"/>
              <a:t>Shown from recent event:</a:t>
            </a:r>
          </a:p>
          <a:p>
            <a:r>
              <a:rPr lang="en-CA" dirty="0"/>
              <a:t>Bilibili refuse to ban a pedophilia streamer</a:t>
            </a:r>
          </a:p>
          <a:p>
            <a:r>
              <a:rPr lang="en-CA" dirty="0"/>
              <a:t>Fan base got angry</a:t>
            </a:r>
          </a:p>
          <a:p>
            <a:r>
              <a:rPr lang="en-CA" dirty="0"/>
              <a:t>Administrators deleted over 10 thousand comments and banned thousands of level 6 accounts</a:t>
            </a:r>
          </a:p>
          <a:p>
            <a:r>
              <a:rPr lang="en-CA" dirty="0"/>
              <a:t>Not value privacy:</a:t>
            </a:r>
          </a:p>
          <a:p>
            <a:r>
              <a:rPr lang="en-CA" dirty="0"/>
              <a:t>Exposing uploaders on court</a:t>
            </a:r>
          </a:p>
          <a:p>
            <a:r>
              <a:rPr lang="en-CA" dirty="0"/>
              <a:t>Very committed users</a:t>
            </a:r>
          </a:p>
          <a:p>
            <a:r>
              <a:rPr lang="en-CA" dirty="0"/>
              <a:t>Disappointed a lot of people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630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9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State question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0370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If</a:t>
            </a:r>
            <a:r>
              <a:rPr lang="es-US" dirty="0"/>
              <a:t> </a:t>
            </a:r>
            <a:r>
              <a:rPr lang="es-US" dirty="0" err="1"/>
              <a:t>keep</a:t>
            </a:r>
            <a:r>
              <a:rPr lang="es-US" dirty="0"/>
              <a:t> </a:t>
            </a:r>
            <a:r>
              <a:rPr lang="es-US" dirty="0" err="1"/>
              <a:t>doing</a:t>
            </a:r>
            <a:r>
              <a:rPr lang="es-US" dirty="0"/>
              <a:t> </a:t>
            </a:r>
            <a:r>
              <a:rPr lang="es-US" dirty="0" err="1"/>
              <a:t>this</a:t>
            </a:r>
            <a:r>
              <a:rPr lang="en-CA" dirty="0"/>
              <a:t>: may live well for now, but not for long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33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Market orientation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053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165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External</a:t>
            </a:r>
          </a:p>
          <a:p>
            <a:r>
              <a:rPr lang="en-CA" dirty="0"/>
              <a:t>Customer: value, quality, customer care</a:t>
            </a:r>
          </a:p>
          <a:p>
            <a:r>
              <a:rPr lang="en-CA" dirty="0"/>
              <a:t>Community: involvement, truthful communication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4036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internal and some external</a:t>
            </a:r>
          </a:p>
          <a:p>
            <a:r>
              <a:rPr lang="en-CA" dirty="0"/>
              <a:t>Supplier: provide product and service</a:t>
            </a:r>
          </a:p>
          <a:p>
            <a:r>
              <a:rPr lang="en-CA" dirty="0"/>
              <a:t>Employee (some): rate of pay, job security, respect, </a:t>
            </a:r>
            <a:r>
              <a:rPr lang="en-CA" dirty="0" err="1"/>
              <a:t>recognization</a:t>
            </a:r>
            <a:endParaRPr lang="en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027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External</a:t>
            </a:r>
            <a:endParaRPr lang="es-US" dirty="0"/>
          </a:p>
          <a:p>
            <a:r>
              <a:rPr lang="es-US" dirty="0" err="1"/>
              <a:t>Supplier</a:t>
            </a:r>
            <a:r>
              <a:rPr lang="es-US" dirty="0"/>
              <a:t>: </a:t>
            </a:r>
            <a:r>
              <a:rPr lang="es-US" dirty="0" err="1"/>
              <a:t>provide</a:t>
            </a:r>
            <a:r>
              <a:rPr lang="es-US" dirty="0"/>
              <a:t> </a:t>
            </a:r>
            <a:r>
              <a:rPr lang="es-US" dirty="0" err="1"/>
              <a:t>supply</a:t>
            </a:r>
            <a:endParaRPr lang="es-US" dirty="0"/>
          </a:p>
          <a:p>
            <a:r>
              <a:rPr lang="es-US" dirty="0" err="1"/>
              <a:t>Community</a:t>
            </a:r>
            <a:r>
              <a:rPr lang="es-US" dirty="0"/>
              <a:t>: </a:t>
            </a:r>
            <a:r>
              <a:rPr lang="es-US" dirty="0" err="1"/>
              <a:t>involvement</a:t>
            </a:r>
            <a:r>
              <a:rPr lang="es-US" dirty="0"/>
              <a:t>, </a:t>
            </a:r>
            <a:endParaRPr lang="en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88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Internal</a:t>
            </a:r>
            <a:endParaRPr lang="es-US" dirty="0"/>
          </a:p>
          <a:p>
            <a:r>
              <a:rPr lang="en-CA" altLang="zh-CN" dirty="0"/>
              <a:t>Employee: rates of pay, job security, respect, </a:t>
            </a:r>
            <a:r>
              <a:rPr lang="en-CA" altLang="zh-CN" dirty="0" err="1"/>
              <a:t>recognization</a:t>
            </a:r>
            <a:endParaRPr lang="en-CA" altLang="zh-CN" dirty="0"/>
          </a:p>
          <a:p>
            <a:r>
              <a:rPr lang="en-CA" dirty="0"/>
              <a:t>Investor: return income</a:t>
            </a:r>
          </a:p>
          <a:p>
            <a:r>
              <a:rPr lang="en-CA" dirty="0"/>
              <a:t>Owners: profitability, longevity, market share, growth, intention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93038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1685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79068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46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Founded by </a:t>
            </a:r>
            <a:r>
              <a:rPr lang="en-CA" dirty="0" err="1"/>
              <a:t>bishi</a:t>
            </a:r>
            <a:endParaRPr lang="en-CA" dirty="0"/>
          </a:p>
          <a:p>
            <a:r>
              <a:rPr lang="en-CA" dirty="0"/>
              <a:t>Originally called </a:t>
            </a:r>
            <a:r>
              <a:rPr lang="en-CA" dirty="0" err="1"/>
              <a:t>mikufans</a:t>
            </a:r>
            <a:endParaRPr lang="en-CA" dirty="0"/>
          </a:p>
          <a:p>
            <a:r>
              <a:rPr lang="en-CA" dirty="0"/>
              <a:t>CEO </a:t>
            </a:r>
            <a:r>
              <a:rPr lang="en-CA" dirty="0" err="1"/>
              <a:t>rui</a:t>
            </a:r>
            <a:r>
              <a:rPr lang="en-CA" dirty="0"/>
              <a:t> </a:t>
            </a:r>
            <a:r>
              <a:rPr lang="en-CA" dirty="0" err="1"/>
              <a:t>chen</a:t>
            </a:r>
            <a:r>
              <a:rPr lang="en-CA" dirty="0"/>
              <a:t> later joined</a:t>
            </a:r>
          </a:p>
          <a:p>
            <a:r>
              <a:rPr lang="en-CA" dirty="0"/>
              <a:t>Changed name because of new anime</a:t>
            </a:r>
          </a:p>
          <a:p>
            <a:r>
              <a:rPr lang="en-CA" dirty="0"/>
              <a:t>Have characters 22 and 33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843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711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definition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127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449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Target market is anime community</a:t>
            </a:r>
          </a:p>
          <a:p>
            <a:r>
              <a:rPr lang="en-CA" dirty="0"/>
              <a:t>Because </a:t>
            </a:r>
            <a:r>
              <a:rPr lang="en-CA" dirty="0" err="1"/>
              <a:t>bishi</a:t>
            </a:r>
            <a:r>
              <a:rPr lang="en-CA" dirty="0"/>
              <a:t> is interested in anime</a:t>
            </a:r>
          </a:p>
          <a:p>
            <a:r>
              <a:rPr lang="en-CA" dirty="0"/>
              <a:t>Small at the time, but growing</a:t>
            </a:r>
          </a:p>
          <a:p>
            <a:endParaRPr lang="en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5535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They are </a:t>
            </a:r>
            <a:r>
              <a:rPr lang="en-CA" dirty="0" err="1"/>
              <a:t>refere</a:t>
            </a:r>
            <a:r>
              <a:rPr lang="en-CA" dirty="0"/>
              <a:t> to them selves as “otaku” </a:t>
            </a:r>
          </a:p>
          <a:p>
            <a:r>
              <a:rPr lang="en-CA" dirty="0"/>
              <a:t>Otaku are people who are overly obsessive with their interest</a:t>
            </a:r>
          </a:p>
          <a:p>
            <a:r>
              <a:rPr lang="en-CA" dirty="0"/>
              <a:t>Often looked down by the society: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35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Marketing mix: important factors in marketing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11E2C-D826-4770-93FD-987FC33715D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38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297E9-F95C-410B-BD21-64941B313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4714FC-60E9-40EB-9376-2276F5133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A9B8C-A46D-4DD0-8984-79C2CA8F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8524EE-A25A-4B1B-9C45-EA03DD98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C4A74-D06A-4420-9BCF-0ACCA939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691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4F613-D047-4B35-8159-EEE1338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98CF27-34DA-4BE2-A4F1-6519B8F4F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76829D-FF76-4BDE-96C0-179B6503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368726-61B4-4672-8A59-0136F700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CF835A-A547-4934-9D91-1F89B32D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97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355343-2080-4E28-967B-B7386EA8B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E62F16-B0A6-4938-9891-5A7068D06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9599B-BDC6-4BA9-9B4F-C28935CF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453B84-BB9A-491B-A5F2-A2B88C1C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50A30B-B2A5-474A-BC16-76B55B43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88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s">
    <p:bg>
      <p:bgPr>
        <a:blipFill dpi="0" rotWithShape="1">
          <a:blip r:embed="rId2">
            <a:lum/>
          </a:blip>
          <a:srcRect/>
          <a:stretch>
            <a:fillRect l="-43000" r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C194FAE1-B4E7-4320-A59C-4E9CFDE5F04E}"/>
              </a:ext>
            </a:extLst>
          </p:cNvPr>
          <p:cNvSpPr/>
          <p:nvPr userDrawn="1"/>
        </p:nvSpPr>
        <p:spPr>
          <a:xfrm>
            <a:off x="3340324" y="0"/>
            <a:ext cx="812233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CF6BB7-ABB8-40B9-AD28-A0A8853601C8}"/>
              </a:ext>
            </a:extLst>
          </p:cNvPr>
          <p:cNvSpPr/>
          <p:nvPr userDrawn="1"/>
        </p:nvSpPr>
        <p:spPr>
          <a:xfrm>
            <a:off x="729342" y="0"/>
            <a:ext cx="2612571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7092E5-7CB3-40B3-A1A0-F9A47B281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754" y="365125"/>
            <a:ext cx="2612571" cy="82510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Topic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745C69-CF6D-4E19-90E5-34409961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DFFA99-63CA-4075-BDC3-437C693FD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81D099-6E0F-425B-919F-6985EE6C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8E2EAD84-D702-40D2-B202-CE3847E408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1400" y="1431925"/>
            <a:ext cx="7577138" cy="5289550"/>
          </a:xfrm>
        </p:spPr>
        <p:txBody>
          <a:bodyPr/>
          <a:lstStyle>
            <a:lvl1pPr>
              <a:spcBef>
                <a:spcPts val="2400"/>
              </a:spcBef>
              <a:defRPr>
                <a:solidFill>
                  <a:srgbClr val="6B757B"/>
                </a:solidFill>
              </a:defRPr>
            </a:lvl1pPr>
            <a:lvl2pPr>
              <a:spcBef>
                <a:spcPts val="2400"/>
              </a:spcBef>
              <a:defRPr>
                <a:solidFill>
                  <a:srgbClr val="6B757B"/>
                </a:solidFill>
              </a:defRPr>
            </a:lvl2pPr>
            <a:lvl3pPr>
              <a:spcBef>
                <a:spcPts val="2400"/>
              </a:spcBef>
              <a:defRPr>
                <a:solidFill>
                  <a:srgbClr val="6B757B"/>
                </a:solidFill>
              </a:defRPr>
            </a:lvl3pPr>
            <a:lvl4pPr>
              <a:spcBef>
                <a:spcPts val="2400"/>
              </a:spcBef>
              <a:defRPr>
                <a:solidFill>
                  <a:srgbClr val="6B757B"/>
                </a:solidFill>
              </a:defRPr>
            </a:lvl4pPr>
            <a:lvl5pPr>
              <a:spcBef>
                <a:spcPts val="2400"/>
              </a:spcBef>
              <a:defRPr>
                <a:solidFill>
                  <a:srgbClr val="6B757B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5CE85632-93F4-4EE1-90A6-20F68DE5603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431925"/>
            <a:ext cx="2438400" cy="5289550"/>
          </a:xfrm>
        </p:spPr>
        <p:txBody>
          <a:bodyPr/>
          <a:lstStyle>
            <a:lvl1pPr>
              <a:spcBef>
                <a:spcPts val="2400"/>
              </a:spcBef>
              <a:defRPr>
                <a:solidFill>
                  <a:srgbClr val="6B757B"/>
                </a:solidFill>
              </a:defRPr>
            </a:lvl1pPr>
            <a:lvl2pPr>
              <a:spcBef>
                <a:spcPts val="2400"/>
              </a:spcBef>
              <a:defRPr>
                <a:solidFill>
                  <a:srgbClr val="6B757B"/>
                </a:solidFill>
              </a:defRPr>
            </a:lvl2pPr>
            <a:lvl3pPr>
              <a:spcBef>
                <a:spcPts val="2400"/>
              </a:spcBef>
              <a:defRPr>
                <a:solidFill>
                  <a:srgbClr val="6B757B"/>
                </a:solidFill>
              </a:defRPr>
            </a:lvl3pPr>
            <a:lvl4pPr>
              <a:spcBef>
                <a:spcPts val="2400"/>
              </a:spcBef>
              <a:defRPr>
                <a:solidFill>
                  <a:srgbClr val="6B757B"/>
                </a:solidFill>
              </a:defRPr>
            </a:lvl4pPr>
            <a:lvl5pPr>
              <a:spcBef>
                <a:spcPts val="2400"/>
              </a:spcBef>
              <a:defRPr>
                <a:solidFill>
                  <a:srgbClr val="6B757B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439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9A118-9110-4980-8DEE-4C1A2EC36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en-CA" altLang="zh-CN" dirty="0"/>
              <a:t>Title</a:t>
            </a:r>
            <a:endParaRPr lang="en-CA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18743B-9F2C-48D8-8866-192BE7F53B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solidFill>
            <a:schemeClr val="bg2"/>
          </a:solidFill>
          <a:ln w="57150">
            <a:solidFill>
              <a:srgbClr val="00B0F0"/>
            </a:solidFill>
          </a:ln>
          <a:effectLst>
            <a:softEdge rad="12700"/>
          </a:effectLst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Edit text</a:t>
            </a:r>
          </a:p>
          <a:p>
            <a:pPr lvl="1"/>
            <a:r>
              <a:rPr lang="en-CA" altLang="zh-CN" dirty="0"/>
              <a:t>Second</a:t>
            </a:r>
            <a:endParaRPr lang="zh-CN" altLang="en-US" dirty="0"/>
          </a:p>
          <a:p>
            <a:pPr lvl="2"/>
            <a:r>
              <a:rPr lang="en-CA" altLang="zh-CN" dirty="0"/>
              <a:t>Third</a:t>
            </a:r>
            <a:endParaRPr lang="zh-CN" altLang="en-US" dirty="0"/>
          </a:p>
          <a:p>
            <a:pPr lvl="3"/>
            <a:r>
              <a:rPr lang="en-CA" altLang="zh-CN" dirty="0"/>
              <a:t>Fourth</a:t>
            </a:r>
            <a:endParaRPr lang="zh-CN" altLang="en-US" dirty="0"/>
          </a:p>
          <a:p>
            <a:pPr lvl="4"/>
            <a:r>
              <a:rPr lang="en-CA" dirty="0"/>
              <a:t>Fifth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7F3DA-4DB8-4171-A95F-B7BFC8DA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66D8A7-DE20-413A-9A83-7C982B31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6D59B7-93BE-41FE-92A1-D65442D0C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41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40C93-EF96-4422-86A7-CFFC7FD8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93908E-B940-4507-848C-1AE370EBF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735ECB-EDC2-46E9-B788-00BE337D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5825D1-2A20-493E-9E0C-4D7D9556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DE1EC0-E84E-4309-B7F2-B2C33C8E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93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D4AC8-DEF6-4628-8C60-1CDED427F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omic Sans MS" panose="030F0702030302020204" pitchFamily="66" charset="0"/>
                <a:ea typeface="Adobe Gothic Std B" panose="020B0800000000000000" pitchFamily="34" charset="-128"/>
              </a:defRPr>
            </a:lvl1pPr>
          </a:lstStyle>
          <a:p>
            <a:r>
              <a:rPr lang="en-CA" altLang="zh-CN" dirty="0"/>
              <a:t>Title</a:t>
            </a:r>
            <a:endParaRPr lang="en-CA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09246-D1B6-4334-9E34-9FB3156EC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ln w="38100">
            <a:solidFill>
              <a:schemeClr val="accent2"/>
            </a:solidFill>
          </a:ln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FD3C62-0307-4FBD-8EE9-110E73332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 w="38100">
            <a:solidFill>
              <a:schemeClr val="accent2"/>
            </a:solidFill>
          </a:ln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A54ECD-6576-4DE4-AECC-5DCCACA25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0FBB52-DF56-46F8-9DEA-17A31DB48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BDCEE0-98D4-4122-8AA6-D3C10A7F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4047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FB122-A3A7-4674-8F6B-89078946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1908A-E508-4B11-B1D9-F9027E20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583397-9C5B-4399-9195-EFE76E2A3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8977BA-51DC-427B-902B-30E7A2944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BE7A12-42FF-4420-9E55-03CC71E73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862B1D-4E2D-4A98-B483-69CDD579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AF5985-9109-463E-ACED-3586B257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5BB149-9055-4C88-8757-826D04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447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3F1EE-7345-404F-9F07-A9C0F7BF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342B44-C47B-4FD9-9718-47B5DEDA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AE9C05-F256-471E-BC31-0DE9AAEB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57233-98CA-4636-93DD-2A48D482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280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1C429F-74FC-45B7-838D-3CA81AD7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0332BB-A46C-4F78-BBA2-9751CAFC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E9D1BD-1818-4698-B515-DAC1C2DF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2C5B86-FAF1-4969-B4F8-19D4237AD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365125"/>
            <a:ext cx="2082305" cy="1007567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3225FBE4-451D-4F8C-BC93-27747923E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9365"/>
            <a:ext cx="10515600" cy="487090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r>
              <a:rPr lang="en-CA" altLang="zh-CN" dirty="0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069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7B2F3-3DAC-4D00-8A67-2F400608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5825B-4D60-40FF-84AB-A561AF4D3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FAD46-0B51-429E-86D8-048CF10E8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BD96AD-ABF7-489B-8AC9-BAFFD932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8A9665-55F6-48F0-B0AE-471FB2AF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9ABFB3-AF94-460E-A310-393817FA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77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314AF-C193-455E-97E2-9F817D82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CA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D578A-4C55-42A0-8E3D-0FA924370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AEE7EE-E69E-449C-8025-D032A29D7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E07B33-381C-47B9-BDE9-B4DA6B8E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B96B42-D918-4925-82B5-C27F7BC9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CEC354-A505-4352-AE87-8D8D2552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76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3B7ED5-CFDB-41F3-9889-2C167C75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0B947-397E-485C-8270-169588980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A7429-E0BB-4458-A3DB-64A2575EE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9F4D2-4F74-40DB-ACDF-FFE69593E415}" type="datetimeFigureOut">
              <a:rPr lang="en-CA" smtClean="0"/>
              <a:t>2018-12-13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1BB1BC-6F7B-446E-8DC0-A91E0E372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24F9E-EA2E-4179-A169-2A96161F5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7F1C-01CC-4A7F-9292-4A6E8846C5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332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0.png"/><Relationship Id="rId21" Type="http://schemas.microsoft.com/office/2007/relationships/hdphoto" Target="../media/hdphoto2.wdp"/><Relationship Id="rId7" Type="http://schemas.microsoft.com/office/2007/relationships/hdphoto" Target="../media/hdphoto1.wdp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jpg"/><Relationship Id="rId19" Type="http://schemas.openxmlformats.org/officeDocument/2006/relationships/image" Target="../media/image35.jpg"/><Relationship Id="rId4" Type="http://schemas.openxmlformats.org/officeDocument/2006/relationships/image" Target="../media/image21.png"/><Relationship Id="rId9" Type="http://schemas.openxmlformats.org/officeDocument/2006/relationships/image" Target="../media/image25.jp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gif"/><Relationship Id="rId3" Type="http://schemas.openxmlformats.org/officeDocument/2006/relationships/image" Target="../media/image51.png"/><Relationship Id="rId7" Type="http://schemas.openxmlformats.org/officeDocument/2006/relationships/image" Target="../media/image5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11" Type="http://schemas.openxmlformats.org/officeDocument/2006/relationships/image" Target="../media/image59.png"/><Relationship Id="rId5" Type="http://schemas.openxmlformats.org/officeDocument/2006/relationships/image" Target="../media/image53.gif"/><Relationship Id="rId10" Type="http://schemas.openxmlformats.org/officeDocument/2006/relationships/image" Target="../media/image58.gif"/><Relationship Id="rId4" Type="http://schemas.openxmlformats.org/officeDocument/2006/relationships/image" Target="../media/image52.jpg"/><Relationship Id="rId9" Type="http://schemas.openxmlformats.org/officeDocument/2006/relationships/image" Target="../media/image5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60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11" Type="http://schemas.openxmlformats.org/officeDocument/2006/relationships/image" Target="../media/image67.jpg"/><Relationship Id="rId5" Type="http://schemas.openxmlformats.org/officeDocument/2006/relationships/image" Target="../media/image61.png"/><Relationship Id="rId10" Type="http://schemas.openxmlformats.org/officeDocument/2006/relationships/image" Target="../media/image66.gif"/><Relationship Id="rId4" Type="http://schemas.microsoft.com/office/2007/relationships/hdphoto" Target="../media/hdphoto4.wdp"/><Relationship Id="rId9" Type="http://schemas.openxmlformats.org/officeDocument/2006/relationships/image" Target="../media/image6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11" Type="http://schemas.openxmlformats.org/officeDocument/2006/relationships/image" Target="../media/image78.png"/><Relationship Id="rId5" Type="http://schemas.openxmlformats.org/officeDocument/2006/relationships/image" Target="../media/image72.jpg"/><Relationship Id="rId10" Type="http://schemas.openxmlformats.org/officeDocument/2006/relationships/image" Target="../media/image77.PNG"/><Relationship Id="rId4" Type="http://schemas.openxmlformats.org/officeDocument/2006/relationships/image" Target="../media/image71.jpg"/><Relationship Id="rId9" Type="http://schemas.openxmlformats.org/officeDocument/2006/relationships/image" Target="../media/image7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Relationship Id="rId9" Type="http://schemas.openxmlformats.org/officeDocument/2006/relationships/image" Target="../media/image7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gif"/><Relationship Id="rId5" Type="http://schemas.openxmlformats.org/officeDocument/2006/relationships/image" Target="../media/image58.gif"/><Relationship Id="rId4" Type="http://schemas.openxmlformats.org/officeDocument/2006/relationships/image" Target="../media/image8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gif"/><Relationship Id="rId5" Type="http://schemas.openxmlformats.org/officeDocument/2006/relationships/image" Target="../media/image58.gif"/><Relationship Id="rId4" Type="http://schemas.openxmlformats.org/officeDocument/2006/relationships/image" Target="../media/image8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libili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11D86-8DF2-4F95-8814-B1F7CEFF6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95CD8A-ECD8-4512-99AA-396CAEA70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535488"/>
            <a:ext cx="9144000" cy="1655762"/>
          </a:xfrm>
        </p:spPr>
        <p:txBody>
          <a:bodyPr/>
          <a:lstStyle/>
          <a:p>
            <a:pPr fontAlgn="base">
              <a:lnSpc>
                <a:spcPct val="200000"/>
              </a:lnSpc>
            </a:pPr>
            <a:r>
              <a:rPr lang="en-US" altLang="ja-JP" sz="2000" dirty="0" err="1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Bilibili</a:t>
            </a:r>
            <a:r>
              <a:rPr lang="en-US" altLang="ja-JP" sz="20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- (</a:t>
            </a:r>
            <a:r>
              <a:rPr lang="en-CA" sz="20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    </a:t>
            </a:r>
            <a:r>
              <a:rPr lang="en-CA" sz="2000" kern="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° </a:t>
            </a:r>
            <a:r>
              <a:rPr lang="en-US" altLang="ja-JP" sz="2000" kern="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 </a:t>
            </a:r>
            <a:r>
              <a:rPr lang="en-US" altLang="ja-JP" sz="20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</a:t>
            </a:r>
            <a:r>
              <a:rPr lang="en-CA" sz="2000" kern="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°</a:t>
            </a:r>
            <a:r>
              <a:rPr lang="en-US" altLang="ja-JP" sz="2000" kern="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  <a:r>
              <a:rPr lang="ja-JP" altLang="en-US" sz="2000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つロ </a:t>
            </a:r>
            <a:r>
              <a:rPr lang="en-CA" altLang="ja-JP" sz="2000" b="1" dirty="0">
                <a:solidFill>
                  <a:schemeClr val="accent1"/>
                </a:solidFill>
                <a:ea typeface="Adobe Gothic Std B" panose="020B0800000000000000" pitchFamily="34" charset="-128"/>
              </a:rPr>
              <a:t>Cheers</a:t>
            </a:r>
            <a:endParaRPr lang="ja-JP" altLang="en-US" sz="2000" b="1" dirty="0">
              <a:solidFill>
                <a:schemeClr val="accent1"/>
              </a:solidFill>
              <a:ea typeface="Adobe Gothic Std B" panose="020B0800000000000000" pitchFamily="34" charset="-128"/>
            </a:endParaRPr>
          </a:p>
          <a:p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A8F21-E595-44E8-AA54-1AB276003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7" y="2316163"/>
            <a:ext cx="6143625" cy="20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4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ABDF7C1-6292-4D21-98D0-B4C25A02DFDA}"/>
              </a:ext>
            </a:extLst>
          </p:cNvPr>
          <p:cNvSpPr/>
          <p:nvPr/>
        </p:nvSpPr>
        <p:spPr>
          <a:xfrm>
            <a:off x="1324739" y="1005413"/>
            <a:ext cx="9542522" cy="484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96D140-2BAE-4788-8536-4799A48F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18" y="2388279"/>
            <a:ext cx="11935364" cy="1504534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accent2"/>
                </a:solidFill>
              </a:rPr>
              <a:t>Ads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7C8DFD-E02C-42A6-B301-EFD8286AE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04419" y="5275679"/>
            <a:ext cx="9629006" cy="67796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23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467A4-8200-4532-B3D8-EFCD97C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9678D-923D-47A7-8A80-58FD55711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060" y="1890338"/>
            <a:ext cx="10515600" cy="4351338"/>
          </a:xfrm>
        </p:spPr>
        <p:txBody>
          <a:bodyPr/>
          <a:lstStyle/>
          <a:p>
            <a:r>
              <a:rPr lang="en-CA" dirty="0"/>
              <a:t>Mostly rely on ads</a:t>
            </a:r>
          </a:p>
          <a:p>
            <a:r>
              <a:rPr lang="en-CA" dirty="0"/>
              <a:t>3-5 min un-</a:t>
            </a:r>
            <a:r>
              <a:rPr lang="en-CA" dirty="0" err="1"/>
              <a:t>skipable</a:t>
            </a:r>
            <a:endParaRPr lang="en-CA" dirty="0"/>
          </a:p>
          <a:p>
            <a:pPr algn="ctr"/>
            <a:r>
              <a:rPr lang="en-CA" dirty="0"/>
              <a:t> ＼(￣▽￣)／ NO ADS ON BIIBILI  ＼(￣▽￣)／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7A7DE90-3E22-45C0-8B88-D8BAB6F22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430" y="110475"/>
            <a:ext cx="2438400" cy="24384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F42F0C7-11B8-440F-BB34-7A3F7153C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5" y="4332820"/>
            <a:ext cx="2438400" cy="2438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57D1C1-C2E3-44AB-805F-6AA735F6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334000"/>
            <a:ext cx="2857500" cy="152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605210-515A-41A0-8D48-95407208E7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825" r="944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4583574"/>
            <a:ext cx="2575005" cy="2575005"/>
          </a:xfrm>
          <a:prstGeom prst="rect">
            <a:avLst/>
          </a:prstGeom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2022CF-FDC8-4A9C-B428-5AD43E8B9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09" y="2055874"/>
            <a:ext cx="3138491" cy="31384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D220D9-1F5C-4470-BB08-8D3A9BF11E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5" y="254287"/>
            <a:ext cx="2143125" cy="21431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822096B-F362-45E1-8090-07851309D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80" y="2419882"/>
            <a:ext cx="2143125" cy="21431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C338A0B-6E1D-4A13-806B-C90E317E14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3" y="73107"/>
            <a:ext cx="2438400" cy="24384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CA0FEAD-9684-4392-BD27-AAC492DF1C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70" y="1690688"/>
            <a:ext cx="2438400" cy="24384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2D5B5D7-F920-41B0-A02B-BA716858E7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30" y="146331"/>
            <a:ext cx="2438740" cy="243874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EE0ACFB-E0E1-4EA0-B956-9D8128E962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785" y="1252270"/>
            <a:ext cx="2438400" cy="24384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CA0D708-B8CD-4884-9F7A-654500796B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46" y="4309141"/>
            <a:ext cx="2438400" cy="2438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B237C9C-CC21-4237-9B57-1D3A0A49DF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6" y="4366586"/>
            <a:ext cx="2438740" cy="243874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E89E4C6-08F2-4703-BAA3-FD0D360B99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0" y="2319051"/>
            <a:ext cx="2438400" cy="24384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8FCAB5F-7792-446A-A234-52628C004D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85" y="2966401"/>
            <a:ext cx="2438400" cy="2438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9F6F6B-BB18-480D-8C72-2F6AA65B67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09" y="4282783"/>
            <a:ext cx="2143125" cy="2143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4C5009-6E6C-4A28-BC73-5523AB91ED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16000" y1="10667" x2="20000" y2="18667"/>
                        <a14:foregroundMark x1="12889" y1="5778" x2="22222" y2="8889"/>
                        <a14:foregroundMark x1="48889" y1="6222" x2="84444" y2="7556"/>
                        <a14:foregroundMark x1="87556" y1="7556" x2="88444" y2="40444"/>
                        <a14:foregroundMark x1="88889" y1="42222" x2="80444" y2="69333"/>
                        <a14:foregroundMark x1="79556" y1="73778" x2="79556" y2="80000"/>
                        <a14:foregroundMark x1="79556" y1="82222" x2="84444" y2="87111"/>
                        <a14:foregroundMark x1="84444" y1="87111" x2="76000" y2="94222"/>
                        <a14:foregroundMark x1="73778" y1="95556" x2="71111" y2="95556"/>
                        <a14:foregroundMark x1="71556" y1="95556" x2="82222" y2="86667"/>
                        <a14:foregroundMark x1="87111" y1="84889" x2="90222" y2="82667"/>
                        <a14:foregroundMark x1="91556" y1="80889" x2="92000" y2="71111"/>
                        <a14:foregroundMark x1="92444" y1="67111" x2="90222" y2="61778"/>
                        <a14:foregroundMark x1="90222" y1="56889" x2="89778" y2="44444"/>
                        <a14:foregroundMark x1="89778" y1="40444" x2="89778" y2="34222"/>
                        <a14:foregroundMark x1="30222" y1="81778" x2="20000" y2="91111"/>
                        <a14:foregroundMark x1="17333" y1="90667" x2="5778" y2="79556"/>
                        <a14:foregroundMark x1="22667" y1="94222" x2="49333" y2="96000"/>
                        <a14:foregroundMark x1="38222" y1="85778" x2="71556" y2="85778"/>
                        <a14:foregroundMark x1="33778" y1="77333" x2="65333" y2="78667"/>
                        <a14:foregroundMark x1="4444" y1="40000" x2="5778" y2="19111"/>
                        <a14:foregroundMark x1="11111" y1="8000" x2="18222" y2="24444"/>
                        <a14:foregroundMark x1="29778" y1="12889" x2="17778" y2="20000"/>
                        <a14:foregroundMark x1="96000" y1="41778" x2="94222" y2="56889"/>
                        <a14:foregroundMark x1="97333" y1="69778" x2="95556" y2="79556"/>
                        <a14:foregroundMark x1="95556" y1="84000" x2="87111" y2="92889"/>
                        <a14:foregroundMark x1="84444" y1="93778" x2="64444" y2="99556"/>
                        <a14:foregroundMark x1="51556" y1="66222" x2="60000" y2="38222"/>
                        <a14:foregroundMark x1="28444" y1="73778" x2="38667" y2="50222"/>
                        <a14:foregroundMark x1="63556" y1="25333" x2="58222" y2="24889"/>
                        <a14:foregroundMark x1="70667" y1="32444" x2="76000" y2="41333"/>
                        <a14:foregroundMark x1="70222" y1="28444" x2="48889" y2="13778"/>
                        <a14:foregroundMark x1="32889" y1="11111" x2="30222" y2="5778"/>
                        <a14:foregroundMark x1="88889" y1="56000" x2="72444" y2="74667"/>
                        <a14:foregroundMark x1="59111" y1="97333" x2="63556" y2="9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80" y="4031540"/>
            <a:ext cx="2645198" cy="26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467A4-8200-4532-B3D8-EFCD97C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9678D-923D-47A7-8A80-58FD55711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060" y="1890338"/>
            <a:ext cx="10515600" cy="4351338"/>
          </a:xfrm>
        </p:spPr>
        <p:txBody>
          <a:bodyPr/>
          <a:lstStyle/>
          <a:p>
            <a:r>
              <a:rPr lang="en-CA" dirty="0"/>
              <a:t>Mostly rely on ads</a:t>
            </a:r>
          </a:p>
          <a:p>
            <a:r>
              <a:rPr lang="en-CA" dirty="0"/>
              <a:t>3-5 min un-</a:t>
            </a:r>
            <a:r>
              <a:rPr lang="en-CA" dirty="0" err="1"/>
              <a:t>skipable</a:t>
            </a:r>
            <a:endParaRPr lang="en-CA" dirty="0"/>
          </a:p>
          <a:p>
            <a:pPr algn="ctr"/>
            <a:r>
              <a:rPr lang="en-CA" dirty="0"/>
              <a:t> ＼(￣▽￣)／ NO ADS ON BIIBILI  ＼(￣▽￣)／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7D1C1-C2E3-44AB-805F-6AA735F6D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334000"/>
            <a:ext cx="2857500" cy="152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605210-515A-41A0-8D48-95407208E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825" r="944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4583574"/>
            <a:ext cx="2575005" cy="257500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41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477C9-661F-4096-BA81-E4C3A543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9484EB41-2C69-4E28-BCE7-14A7133EE5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955282"/>
              </p:ext>
            </p:extLst>
          </p:nvPr>
        </p:nvGraphicFramePr>
        <p:xfrm>
          <a:off x="3171463" y="564919"/>
          <a:ext cx="6793375" cy="601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31647EC-BBAF-446B-9640-88557F8D0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0" y="184943"/>
            <a:ext cx="13525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3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26C8A-9CB4-4BD6-B797-1BB6299F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499425-4A54-4E56-82D8-22488D006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400" dirty="0"/>
              <a:t>Target market</a:t>
            </a:r>
          </a:p>
          <a:p>
            <a:r>
              <a:rPr lang="en-CA" sz="4400" dirty="0"/>
              <a:t>Easy to spread</a:t>
            </a:r>
          </a:p>
          <a:p>
            <a:pPr lvl="1"/>
            <a:r>
              <a:rPr lang="en-CA" sz="4000" dirty="0"/>
              <a:t>Music</a:t>
            </a:r>
          </a:p>
          <a:p>
            <a:pPr lvl="1"/>
            <a:r>
              <a:rPr lang="en-CA" sz="4000" dirty="0"/>
              <a:t>Digital art</a:t>
            </a:r>
          </a:p>
          <a:p>
            <a:pPr lvl="1"/>
            <a:r>
              <a:rPr lang="en-CA" sz="4000" dirty="0"/>
              <a:t>E-commerce</a:t>
            </a:r>
          </a:p>
          <a:p>
            <a:endParaRPr lang="en-CA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2475CE-2B4F-4D84-8773-717F4A240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564937"/>
            <a:ext cx="2743318" cy="26762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AEDCC5-12F7-4F81-BA2B-D831542EB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2" y="4646744"/>
            <a:ext cx="4002190" cy="221125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7560C5-5ED7-46AF-B9FC-618B1D3BED4D}"/>
              </a:ext>
            </a:extLst>
          </p:cNvPr>
          <p:cNvGrpSpPr/>
          <p:nvPr/>
        </p:nvGrpSpPr>
        <p:grpSpPr>
          <a:xfrm>
            <a:off x="5181617" y="3446911"/>
            <a:ext cx="3795049" cy="2057400"/>
            <a:chOff x="5907141" y="3241162"/>
            <a:chExt cx="3795049" cy="20574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9A281FE-1739-4B15-9709-4DC6810C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7141" y="3241162"/>
              <a:ext cx="2057400" cy="20574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93B5748-BB65-4597-9801-80A74A01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90" y="3241162"/>
              <a:ext cx="2057400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0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64D2B-B209-444D-BE09-250E96D4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67428"/>
          </a:xfrm>
        </p:spPr>
        <p:txBody>
          <a:bodyPr/>
          <a:lstStyle/>
          <a:p>
            <a:r>
              <a:rPr lang="en-CA" sz="4000" dirty="0"/>
              <a:t>Dan-</a:t>
            </a:r>
            <a:r>
              <a:rPr lang="en-CA" sz="4000" dirty="0" err="1"/>
              <a:t>maku</a:t>
            </a:r>
            <a:br>
              <a:rPr lang="en-CA" dirty="0"/>
            </a:br>
            <a:r>
              <a:rPr lang="en-CA" dirty="0"/>
              <a:t>   </a:t>
            </a:r>
            <a:r>
              <a:rPr lang="ja-JP" altLang="en-US" dirty="0"/>
              <a:t>弾　  幕</a:t>
            </a:r>
            <a:endParaRPr lang="en-CA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25C6EC-2EB1-45E8-9E7B-9E95AEC73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CA" sz="2800" dirty="0">
                <a:solidFill>
                  <a:schemeClr val="accent2"/>
                </a:solidFill>
              </a:rPr>
              <a:t>Originally the bullets in games</a:t>
            </a:r>
          </a:p>
          <a:p>
            <a:pPr marL="457200" indent="-457200">
              <a:buBlip>
                <a:blip r:embed="rId3"/>
              </a:buBlip>
            </a:pPr>
            <a:r>
              <a:rPr lang="en-CA" sz="2800" dirty="0">
                <a:solidFill>
                  <a:schemeClr val="accent2"/>
                </a:solidFill>
              </a:rPr>
              <a:t>Became comments of videos</a:t>
            </a:r>
          </a:p>
          <a:p>
            <a:pPr marL="457200" indent="-457200">
              <a:buBlip>
                <a:blip r:embed="rId3"/>
              </a:buBlip>
            </a:pPr>
            <a:endParaRPr lang="en-CA" sz="2800" dirty="0">
              <a:solidFill>
                <a:schemeClr val="accent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732E46-70B1-4964-9AA1-8DE8F4A0761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64" y="3141829"/>
            <a:ext cx="3827848" cy="216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03E7D8-E018-4566-9E55-61C9207DC2CB}"/>
              </a:ext>
            </a:extLst>
          </p:cNvPr>
          <p:cNvSpPr txBox="1"/>
          <p:nvPr/>
        </p:nvSpPr>
        <p:spPr>
          <a:xfrm>
            <a:off x="12923519" y="1371600"/>
            <a:ext cx="269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Hit or miss?</a:t>
            </a:r>
            <a:endParaRPr lang="en-CA" sz="3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F11374-F384-46ED-8F2F-9217A9A900F5}"/>
              </a:ext>
            </a:extLst>
          </p:cNvPr>
          <p:cNvSpPr txBox="1"/>
          <p:nvPr/>
        </p:nvSpPr>
        <p:spPr>
          <a:xfrm>
            <a:off x="12370192" y="2017931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14E1F3-6D9B-4682-BF3F-873ECC23D144}"/>
              </a:ext>
            </a:extLst>
          </p:cNvPr>
          <p:cNvSpPr txBox="1"/>
          <p:nvPr/>
        </p:nvSpPr>
        <p:spPr>
          <a:xfrm>
            <a:off x="12191997" y="1607819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7B86C8-4615-41B5-9F91-16E9C68A9053}"/>
              </a:ext>
            </a:extLst>
          </p:cNvPr>
          <p:cNvSpPr txBox="1"/>
          <p:nvPr/>
        </p:nvSpPr>
        <p:spPr>
          <a:xfrm>
            <a:off x="12191998" y="1197706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F83E0B-AFE7-4739-99DA-1A4A425AE4E4}"/>
              </a:ext>
            </a:extLst>
          </p:cNvPr>
          <p:cNvSpPr txBox="1"/>
          <p:nvPr/>
        </p:nvSpPr>
        <p:spPr>
          <a:xfrm>
            <a:off x="12191999" y="767748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D7FB13-F5E0-413C-87B2-301A805C6772}"/>
              </a:ext>
            </a:extLst>
          </p:cNvPr>
          <p:cNvSpPr txBox="1"/>
          <p:nvPr/>
        </p:nvSpPr>
        <p:spPr>
          <a:xfrm>
            <a:off x="12327990" y="377481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90FD29-C479-491E-AEE2-92A40285BAA8}"/>
              </a:ext>
            </a:extLst>
          </p:cNvPr>
          <p:cNvSpPr txBox="1"/>
          <p:nvPr/>
        </p:nvSpPr>
        <p:spPr>
          <a:xfrm>
            <a:off x="12192000" y="0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13218C-612B-46FD-B192-2D0123BB6960}"/>
              </a:ext>
            </a:extLst>
          </p:cNvPr>
          <p:cNvSpPr txBox="1"/>
          <p:nvPr/>
        </p:nvSpPr>
        <p:spPr>
          <a:xfrm>
            <a:off x="12522592" y="2170331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81468B3-C6F6-4685-A43E-93C75F14B16C}"/>
              </a:ext>
            </a:extLst>
          </p:cNvPr>
          <p:cNvSpPr txBox="1"/>
          <p:nvPr/>
        </p:nvSpPr>
        <p:spPr>
          <a:xfrm>
            <a:off x="12217792" y="2348071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F03E4A-271F-41D8-8696-3203B7C87423}"/>
              </a:ext>
            </a:extLst>
          </p:cNvPr>
          <p:cNvSpPr txBox="1"/>
          <p:nvPr/>
        </p:nvSpPr>
        <p:spPr>
          <a:xfrm>
            <a:off x="12191947" y="1879793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F58AE1-A869-42C4-B8B0-736CCA183665}"/>
              </a:ext>
            </a:extLst>
          </p:cNvPr>
          <p:cNvSpPr txBox="1"/>
          <p:nvPr/>
        </p:nvSpPr>
        <p:spPr>
          <a:xfrm>
            <a:off x="12191972" y="1409893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5B692E-5CE2-4C34-99A4-6A413875D683}"/>
              </a:ext>
            </a:extLst>
          </p:cNvPr>
          <p:cNvSpPr txBox="1"/>
          <p:nvPr/>
        </p:nvSpPr>
        <p:spPr>
          <a:xfrm>
            <a:off x="12191985" y="1021275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1FE836-2431-4290-8073-201E2900A34F}"/>
              </a:ext>
            </a:extLst>
          </p:cNvPr>
          <p:cNvSpPr txBox="1"/>
          <p:nvPr/>
        </p:nvSpPr>
        <p:spPr>
          <a:xfrm>
            <a:off x="12191992" y="611162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CE749F-B941-4C43-B309-C7DF7EB3FB0A}"/>
              </a:ext>
            </a:extLst>
          </p:cNvPr>
          <p:cNvSpPr txBox="1"/>
          <p:nvPr/>
        </p:nvSpPr>
        <p:spPr>
          <a:xfrm>
            <a:off x="12191996" y="225081"/>
            <a:ext cx="52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guess they never miss huh</a:t>
            </a:r>
            <a:endParaRPr lang="en-CA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836F14-B651-4DB7-8533-D71261119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36" y="2056225"/>
            <a:ext cx="6164053" cy="381158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D40CE75-07FF-4D3F-BF3E-FC234BB0A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75" b="96486" l="7600" r="96600">
                        <a14:foregroundMark x1="85200" y1="31310" x2="85200" y2="31310"/>
                        <a14:foregroundMark x1="87600" y1="30351" x2="85800" y2="29073"/>
                        <a14:foregroundMark x1="28200" y1="90096" x2="28200" y2="90096"/>
                        <a14:foregroundMark x1="30400" y1="66454" x2="30400" y2="66454"/>
                        <a14:foregroundMark x1="19600" y1="57188" x2="19600" y2="5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02" y="5301829"/>
            <a:ext cx="2485897" cy="15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7.40741E-7 L -1.25677 0.0044 " pathEditMode="relative" rAng="0" ptsTypes="AA">
                                      <p:cBhvr>
                                        <p:cTn id="13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3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1.50183 0.00625 " pathEditMode="relative" rAng="0" ptsTypes="AA">
                                      <p:cBhvr>
                                        <p:cTn id="1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91" y="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0833E-6 -1.48148E-6 L -1.49974 0.02477 " pathEditMode="relative" rAng="0" ptsTypes="AA">
                                      <p:cBhvr>
                                        <p:cTn id="18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987" y="122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70833E-6 7.40741E-7 L -1.41263 0.00718 " pathEditMode="relative" rAng="0" ptsTypes="AA">
                                      <p:cBhvr>
                                        <p:cTn id="20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638" y="3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2.22222E-6 L -1.4487 0.00949 " pathEditMode="relative" rAng="0" ptsTypes="AA">
                                      <p:cBhvr>
                                        <p:cTn id="22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35" y="46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6.25E-7 -3.33333E-6 L -1.42292 0.01412 " pathEditMode="relative" rAng="0" ptsTypes="AA">
                                      <p:cBhvr>
                                        <p:cTn id="24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46" y="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70833E-6 -7.40741E-7 L -1.44857 0.00926 " pathEditMode="relative" rAng="0" ptsTypes="AA">
                                      <p:cBhvr>
                                        <p:cTn id="26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35" y="46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95833E-6 4.07407E-6 L -1.50925 0.00926 " pathEditMode="relative" rAng="0" ptsTypes="AA">
                                      <p:cBhvr>
                                        <p:cTn id="28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469" y="46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95833E-6 -1.85185E-6 L -1.49584 0.00718 " pathEditMode="relative" rAng="0" ptsTypes="AA">
                                      <p:cBhvr>
                                        <p:cTn id="30" dur="2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92" y="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0833E-6 -4.81481E-6 L -1.4862 -0.00162 " pathEditMode="relative" rAng="0" ptsTypes="AA">
                                      <p:cBhvr>
                                        <p:cTn id="32" dur="2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10" y="-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2.70833E-6 3.7037E-6 L -1.45065 0.02986 " pathEditMode="relative" rAng="0" ptsTypes="AA">
                                      <p:cBhvr>
                                        <p:cTn id="34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39" y="14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70833E-6 -3.33333E-6 L -1.43125 0.01042 " pathEditMode="relative" rAng="0" ptsTypes="AA">
                                      <p:cBhvr>
                                        <p:cTn id="36" dur="2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562" y="50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70833E-6 -1.11111E-6 L -1.41172 0.00671 " pathEditMode="relative" rAng="0" ptsTypes="AA">
                                      <p:cBhvr>
                                        <p:cTn id="38" dur="2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586" y="32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2.70833E-6 -1.11111E-6 L -1.41315 0.00625 " pathEditMode="relative" rAng="0" ptsTypes="AA">
                                      <p:cBhvr>
                                        <p:cTn id="40" dur="2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664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94ACF-1B88-41E7-BCA0-0588B55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Registration system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50ED5-191A-4703-A375-88B215E99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000" dirty="0"/>
              <a:t>Invitation only</a:t>
            </a:r>
          </a:p>
          <a:p>
            <a:r>
              <a:rPr lang="en-CA" sz="4000" dirty="0"/>
              <a:t>Take test → member</a:t>
            </a:r>
          </a:p>
          <a:p>
            <a:pPr lvl="1"/>
            <a:r>
              <a:rPr lang="en-CA" sz="3600" dirty="0"/>
              <a:t>Nicknamed the online exam</a:t>
            </a:r>
          </a:p>
          <a:p>
            <a:r>
              <a:rPr lang="en-CA" sz="4000" dirty="0"/>
              <a:t>Became easier</a:t>
            </a:r>
            <a:r>
              <a:rPr lang="en-CA" dirty="0"/>
              <a:t> </a:t>
            </a:r>
          </a:p>
          <a:p>
            <a:pPr lvl="1"/>
            <a:endParaRPr lang="en-CA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A207B0-8FDC-4294-88B7-A326F3CB4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18" y="5150735"/>
            <a:ext cx="2266282" cy="17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66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35C41-286B-4C09-AAA4-9E5E8763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Benefits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99324-1020-4E82-B881-30AB274BA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Clean comments</a:t>
            </a:r>
          </a:p>
          <a:p>
            <a:r>
              <a:rPr lang="en-CA" sz="3600" dirty="0"/>
              <a:t>Build community</a:t>
            </a:r>
          </a:p>
          <a:p>
            <a:pPr lvl="1"/>
            <a:r>
              <a:rPr lang="en-CA" sz="3200" dirty="0"/>
              <a:t>Hard to join</a:t>
            </a:r>
          </a:p>
          <a:p>
            <a:pPr lvl="1"/>
            <a:r>
              <a:rPr lang="en-CA" sz="3200" dirty="0"/>
              <a:t>Pride as a member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56EBA0-24F9-4F41-8C24-32277CC80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227" y="335975"/>
            <a:ext cx="2107936" cy="13460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2C4703-76AF-4C22-8B82-6CF9019994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14" b="22209"/>
          <a:stretch/>
        </p:blipFill>
        <p:spPr>
          <a:xfrm>
            <a:off x="8929006" y="4427377"/>
            <a:ext cx="2202413" cy="16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1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44ACD49-32CC-449F-9FCA-B309F514D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8" r="7978" b="43390"/>
          <a:stretch/>
        </p:blipFill>
        <p:spPr>
          <a:xfrm>
            <a:off x="615029" y="1269364"/>
            <a:ext cx="5348891" cy="38931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EFBD70-6570-4821-ADC7-F89AD103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b="43390"/>
          <a:stretch/>
        </p:blipFill>
        <p:spPr>
          <a:xfrm>
            <a:off x="5963920" y="1269364"/>
            <a:ext cx="4891690" cy="38931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79BC023-D9B3-47DB-8462-ADCE6820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290" y="3429000"/>
            <a:ext cx="10515600" cy="4870904"/>
          </a:xfrm>
        </p:spPr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22</a:t>
            </a:r>
            <a:r>
              <a:rPr lang="en-US" altLang="zh-CN" dirty="0"/>
              <a:t>                                         </a:t>
            </a:r>
            <a:r>
              <a:rPr lang="en-US" altLang="zh-CN" dirty="0">
                <a:solidFill>
                  <a:schemeClr val="accent4"/>
                </a:solidFill>
              </a:rPr>
              <a:t>33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9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E8A8F-3F39-4FAB-B99A-5DCDDB36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Anthropomorphism – 22 &amp; 33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D22F69-18F0-4409-8494-0BE37EA5D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Character</a:t>
            </a:r>
            <a:r>
              <a:rPr lang="en-CA" altLang="zh-CN" sz="3600" dirty="0"/>
              <a:t>s of the company</a:t>
            </a:r>
          </a:p>
          <a:p>
            <a:r>
              <a:rPr lang="en-CA" sz="3600" dirty="0"/>
              <a:t>Voted in 2010</a:t>
            </a:r>
          </a:p>
          <a:p>
            <a:r>
              <a:rPr lang="en-CA" sz="3600" dirty="0"/>
              <a:t>Very popular</a:t>
            </a:r>
          </a:p>
          <a:p>
            <a:r>
              <a:rPr lang="en-CA" sz="3600" dirty="0"/>
              <a:t>Fit target market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88A1560-5A3E-49EA-BB6A-61285372D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009" y="4139674"/>
            <a:ext cx="3380991" cy="27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5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F761EE-C231-402B-813E-71F753FA9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22" y="4371011"/>
            <a:ext cx="271040" cy="2710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0293FF-4B8F-4435-8CC6-B24B8BB42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94" y="2377452"/>
            <a:ext cx="2103096" cy="21030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87B21A-F7E1-4BDA-9D2C-6C60E9A49290}"/>
              </a:ext>
            </a:extLst>
          </p:cNvPr>
          <p:cNvSpPr txBox="1"/>
          <p:nvPr/>
        </p:nvSpPr>
        <p:spPr>
          <a:xfrm>
            <a:off x="5040594" y="4642051"/>
            <a:ext cx="210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latin typeface="Adobe Arabic" panose="02040503050201020203" pitchFamily="18" charset="-78"/>
                <a:cs typeface="Adobe Arabic" panose="02040503050201020203" pitchFamily="18" charset="-78"/>
              </a:rPr>
              <a:t>loading</a:t>
            </a:r>
          </a:p>
        </p:txBody>
      </p:sp>
    </p:spTree>
    <p:extLst>
      <p:ext uri="{BB962C8B-B14F-4D97-AF65-F5344CB8AC3E}">
        <p14:creationId xmlns:p14="http://schemas.microsoft.com/office/powerpoint/2010/main" val="270826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2000"/>
    </mc:Choice>
    <mc:Fallback xmlns="">
      <p:transition spd="slow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08734-BEC7-4871-BCA1-0CEFC77C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22 &amp; 33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1C87F-26A3-4AD7-AD4D-85589FF5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Significant difference</a:t>
            </a:r>
          </a:p>
          <a:p>
            <a:r>
              <a:rPr lang="en-CA" sz="3200" dirty="0"/>
              <a:t>More likely to use Bilibili</a:t>
            </a:r>
          </a:p>
          <a:p>
            <a:r>
              <a:rPr lang="en-CA" sz="3200" dirty="0"/>
              <a:t>Create value in brand</a:t>
            </a:r>
          </a:p>
          <a:p>
            <a:pPr lvl="1"/>
            <a:r>
              <a:rPr lang="en-CA" sz="2800" dirty="0"/>
              <a:t>Brand loyalty</a:t>
            </a:r>
          </a:p>
        </p:txBody>
      </p:sp>
    </p:spTree>
    <p:extLst>
      <p:ext uri="{BB962C8B-B14F-4D97-AF65-F5344CB8AC3E}">
        <p14:creationId xmlns:p14="http://schemas.microsoft.com/office/powerpoint/2010/main" val="329071408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AB4F6-098D-416B-80B4-819A6F34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USP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9B83B-A3D4-4622-B2C3-9BB58D1BB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000" dirty="0"/>
              <a:t>Brand loyalty</a:t>
            </a:r>
          </a:p>
          <a:p>
            <a:pPr lvl="1"/>
            <a:r>
              <a:rPr lang="en-CA" sz="3600" dirty="0"/>
              <a:t>Community – emotional connection</a:t>
            </a:r>
          </a:p>
          <a:p>
            <a:pPr lvl="1"/>
            <a:r>
              <a:rPr lang="en-CA" sz="3600" dirty="0"/>
              <a:t>Monopoly of anime market</a:t>
            </a:r>
          </a:p>
          <a:p>
            <a:pPr lvl="1"/>
            <a:r>
              <a:rPr lang="en-CA" sz="3600" dirty="0"/>
              <a:t>levels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pPr lvl="1"/>
            <a:endParaRPr lang="en-CA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1517F-74E4-4A7B-AB3C-830300D857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6"/>
          <a:stretch/>
        </p:blipFill>
        <p:spPr>
          <a:xfrm>
            <a:off x="7506106" y="4469363"/>
            <a:ext cx="4685894" cy="23886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EF26B3-1F21-4E08-B7F5-61683A4B5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8737">
            <a:off x="488936" y="2587808"/>
            <a:ext cx="11066985" cy="2032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EB4694-FF1B-4C85-857C-BC555A0D29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41987" r="31652" b="38363"/>
          <a:stretch/>
        </p:blipFill>
        <p:spPr>
          <a:xfrm>
            <a:off x="3940762" y="3826097"/>
            <a:ext cx="795310" cy="4233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689855-1688-41E2-ABF9-688F448C5C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6" t="42164" r="33574" b="40766"/>
          <a:stretch/>
        </p:blipFill>
        <p:spPr>
          <a:xfrm>
            <a:off x="3940760" y="4206702"/>
            <a:ext cx="757069" cy="3677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CF96D0C-FA7A-4C2B-A125-F0927D582A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1" t="41596" r="30952" b="39138"/>
          <a:stretch/>
        </p:blipFill>
        <p:spPr>
          <a:xfrm>
            <a:off x="3951271" y="4573572"/>
            <a:ext cx="795314" cy="4215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A88EB0-A722-43CB-B255-A517EB0D94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9" t="36487" r="29433" b="36720"/>
          <a:stretch/>
        </p:blipFill>
        <p:spPr>
          <a:xfrm>
            <a:off x="3941468" y="4858385"/>
            <a:ext cx="836013" cy="5772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58E454-FDB2-4A57-A1BA-A5A2938FDC7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7" t="38457" r="29966" b="38678"/>
          <a:stretch/>
        </p:blipFill>
        <p:spPr>
          <a:xfrm>
            <a:off x="3931668" y="5269574"/>
            <a:ext cx="836012" cy="4926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CB724ED-D537-4CB0-B065-52AEE6A3E6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1" t="38249" r="27711" b="42777"/>
          <a:stretch/>
        </p:blipFill>
        <p:spPr>
          <a:xfrm>
            <a:off x="3931668" y="5700307"/>
            <a:ext cx="795312" cy="4215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A75C54-937F-4B8A-B6EB-B495F01F97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2" t="40953" r="33239" b="39480"/>
          <a:stretch/>
        </p:blipFill>
        <p:spPr>
          <a:xfrm>
            <a:off x="3940762" y="3447387"/>
            <a:ext cx="757067" cy="42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1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AB4F6-098D-416B-80B4-819A6F34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USP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9B83B-A3D4-4622-B2C3-9BB58D1BB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000" dirty="0"/>
              <a:t>Brand loyalty</a:t>
            </a:r>
          </a:p>
          <a:p>
            <a:pPr lvl="1"/>
            <a:r>
              <a:rPr lang="en-CA" sz="3600" dirty="0"/>
              <a:t>Community – emotional connection</a:t>
            </a:r>
          </a:p>
          <a:p>
            <a:pPr lvl="1"/>
            <a:r>
              <a:rPr lang="en-CA" sz="3600" dirty="0"/>
              <a:t>Monopoly of anime market</a:t>
            </a:r>
          </a:p>
          <a:p>
            <a:pPr lvl="1"/>
            <a:r>
              <a:rPr lang="en-CA" sz="3600" dirty="0"/>
              <a:t>levels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pPr lvl="1"/>
            <a:endParaRPr lang="en-CA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1517F-74E4-4A7B-AB3C-830300D857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6"/>
          <a:stretch/>
        </p:blipFill>
        <p:spPr>
          <a:xfrm>
            <a:off x="7506106" y="4469363"/>
            <a:ext cx="4685894" cy="23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4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CD854-B608-480F-A56D-08BC6967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Viral</a:t>
            </a:r>
            <a:r>
              <a:rPr lang="en-CA" dirty="0"/>
              <a:t> marketing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DDC66C-4D3F-43D9-ABF0-40F018DF3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Everyone talks about Bilibili</a:t>
            </a:r>
          </a:p>
          <a:p>
            <a:pPr lvl="1"/>
            <a:r>
              <a:rPr lang="en-CA" dirty="0"/>
              <a:t>Spread with word</a:t>
            </a:r>
          </a:p>
          <a:p>
            <a:pPr lvl="1"/>
            <a:r>
              <a:rPr lang="en-CA" dirty="0"/>
              <a:t>Memes created</a:t>
            </a:r>
          </a:p>
          <a:p>
            <a:pPr lvl="1"/>
            <a:r>
              <a:rPr lang="en-CA" dirty="0"/>
              <a:t>Easily spread with 22 &amp; 33</a:t>
            </a:r>
          </a:p>
          <a:p>
            <a:r>
              <a:rPr lang="en-CA" dirty="0"/>
              <a:t>Pay to put up ads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409EEF-5561-4AB4-80C7-29206F47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0734" y1="30714" x2="80734" y2="30714"/>
                        <a14:foregroundMark x1="74771" y1="25000" x2="81651" y2="33929"/>
                        <a14:foregroundMark x1="71101" y1="62857" x2="71101" y2="64286"/>
                        <a14:foregroundMark x1="10092" y1="36071" x2="10092" y2="36071"/>
                        <a14:foregroundMark x1="63761" y1="5714" x2="63761" y2="5714"/>
                        <a14:foregroundMark x1="63761" y1="85357" x2="63761" y2="85357"/>
                        <a14:foregroundMark x1="48165" y1="87143" x2="48165" y2="87143"/>
                        <a14:foregroundMark x1="61468" y1="85714" x2="65138" y2="85714"/>
                        <a14:foregroundMark x1="36697" y1="86786" x2="39908" y2="86429"/>
                        <a14:foregroundMark x1="33945" y1="85714" x2="36697" y2="8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0" y="4191000"/>
            <a:ext cx="2076450" cy="2667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8B042B-FE1D-486C-A57E-A539CA05A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805">
            <a:off x="6209225" y="2247901"/>
            <a:ext cx="4002587" cy="2667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6A5516-5F1F-45D1-AC58-EFBEEA092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25" y="547688"/>
            <a:ext cx="2286000" cy="2286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54D650-001A-4F9A-AFD1-D8C72A7DB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25" y="1295401"/>
            <a:ext cx="2286000" cy="2286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39CF43-6A49-4D71-A247-07821D065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6" y="3890963"/>
            <a:ext cx="2286000" cy="228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450D69-A2BE-4555-AC4F-537D9641FB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68" y="1825625"/>
            <a:ext cx="1857376" cy="185737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7E7E4DA-B8F8-4547-B18A-813F20130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3747135"/>
            <a:ext cx="1777365" cy="17773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BE80A0D-5CCD-4D4C-A1AF-F52F5D9113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40208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9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AC079-AB8E-4610-9CCB-7FBEE594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Ethics</a:t>
            </a:r>
            <a:endParaRPr lang="en-CA" sz="8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7E361E-BA0A-433A-BFA2-089EBC27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4066895"/>
            <a:ext cx="3514725" cy="279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C367E-69A6-4F0F-B7F9-9BF37819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Disappointed users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11E2D-ED82-492A-8380-0E7D30C42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Hard → Easy</a:t>
            </a:r>
          </a:p>
          <a:p>
            <a:r>
              <a:rPr lang="en-CA" sz="3600" dirty="0"/>
              <a:t>Uneducated comments</a:t>
            </a:r>
          </a:p>
          <a:p>
            <a:pPr lvl="1"/>
            <a:r>
              <a:rPr lang="en-CA" sz="3200" dirty="0"/>
              <a:t>Discriminant</a:t>
            </a:r>
          </a:p>
          <a:p>
            <a:pPr lvl="1"/>
            <a:r>
              <a:rPr lang="en-CA" sz="3200" dirty="0"/>
              <a:t>Swearing</a:t>
            </a:r>
          </a:p>
          <a:p>
            <a:pPr lvl="1"/>
            <a:r>
              <a:rPr lang="en-US" altLang="zh-CN" sz="3200" dirty="0"/>
              <a:t>Purposely start conflict</a:t>
            </a:r>
            <a:endParaRPr lang="en-CA" sz="3200" dirty="0"/>
          </a:p>
          <a:p>
            <a:r>
              <a:rPr lang="en-CA" sz="3600" dirty="0"/>
              <a:t>Sense of community</a:t>
            </a:r>
          </a:p>
          <a:p>
            <a:pPr lvl="1"/>
            <a:endParaRPr lang="en-CA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EB3C66-C59C-4B75-BF34-6250B41E8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0" y="3746500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ABB6-A525-43E0-AAEA-F31B572BC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noFill/>
        </p:spPr>
        <p:txBody>
          <a:bodyPr>
            <a:normAutofit/>
          </a:bodyPr>
          <a:lstStyle/>
          <a:p>
            <a:r>
              <a:rPr lang="en-CA" sz="3600" dirty="0"/>
              <a:t>Did not respect</a:t>
            </a:r>
          </a:p>
          <a:p>
            <a:r>
              <a:rPr lang="en-CA" sz="3600" dirty="0"/>
              <a:t>Sued for 100 million dollars</a:t>
            </a:r>
          </a:p>
          <a:p>
            <a:pPr lvl="1"/>
            <a:r>
              <a:rPr lang="en-CA" sz="3200" dirty="0"/>
              <a:t>Exposed uploaders in court</a:t>
            </a:r>
          </a:p>
          <a:p>
            <a:r>
              <a:rPr lang="en-CA" sz="3200" dirty="0"/>
              <a:t>Start to value</a:t>
            </a:r>
            <a:endParaRPr lang="en-CA" sz="3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7DD505-8072-42AD-8018-444523D5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Copyright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D84B97-ABF6-4F43-AEE3-C8AF3E461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210">
            <a:off x="9614043" y="2323867"/>
            <a:ext cx="2095500" cy="2952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23E1AE-36DC-4732-99C7-1B28431DA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231">
            <a:off x="6036055" y="1443048"/>
            <a:ext cx="2313069" cy="32443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7C5F3F9-9E1A-4353-95AB-621B8AC15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960">
            <a:off x="7994047" y="1630832"/>
            <a:ext cx="2191666" cy="31309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22CF82-051E-4B1B-8F84-0BFD0F128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86745" y="3278529"/>
            <a:ext cx="1963562" cy="27489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05E136E-181E-412D-9E23-0D0BEBEFB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3837">
            <a:off x="6866400" y="3675859"/>
            <a:ext cx="1790700" cy="2552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C6055B-C925-4F47-93BD-A5AD21AC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43" y="4653023"/>
            <a:ext cx="2295513" cy="25988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EDEADAA-5A48-4E20-9F6B-5FD21BD7D2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46" y="1575343"/>
            <a:ext cx="3348217" cy="477455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074BEA3-8A11-4C7D-8C3E-83692E96B8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0" y="0"/>
            <a:ext cx="11258139" cy="6858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028253D-1E19-48C1-B8F3-448121941C4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" r="5443"/>
          <a:stretch/>
        </p:blipFill>
        <p:spPr>
          <a:xfrm>
            <a:off x="648182" y="349636"/>
            <a:ext cx="10880203" cy="615872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E0E46DB-6C2B-444C-BA86-4EA39D72D5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853">
            <a:off x="1346015" y="2402257"/>
            <a:ext cx="2058880" cy="104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ABB6-A525-43E0-AAEA-F31B572BC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noFill/>
        </p:spPr>
        <p:txBody>
          <a:bodyPr>
            <a:normAutofit/>
          </a:bodyPr>
          <a:lstStyle/>
          <a:p>
            <a:r>
              <a:rPr lang="en-CA" sz="3600" dirty="0"/>
              <a:t>Did not respect</a:t>
            </a:r>
          </a:p>
          <a:p>
            <a:r>
              <a:rPr lang="en-CA" sz="3600" dirty="0"/>
              <a:t>Sued for 100 million dollars</a:t>
            </a:r>
          </a:p>
          <a:p>
            <a:pPr lvl="1"/>
            <a:r>
              <a:rPr lang="en-CA" sz="3200" dirty="0"/>
              <a:t>Exposed uploaders in court</a:t>
            </a:r>
          </a:p>
          <a:p>
            <a:r>
              <a:rPr lang="en-CA" sz="3200" dirty="0"/>
              <a:t>Start to value</a:t>
            </a:r>
            <a:endParaRPr lang="en-CA" sz="3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7DD505-8072-42AD-8018-444523D5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Copyright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D84B97-ABF6-4F43-AEE3-C8AF3E461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210">
            <a:off x="9614043" y="2323867"/>
            <a:ext cx="2095500" cy="2952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23E1AE-36DC-4732-99C7-1B28431DA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231">
            <a:off x="6036055" y="1443048"/>
            <a:ext cx="2313069" cy="32443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7C5F3F9-9E1A-4353-95AB-621B8AC15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960">
            <a:off x="7994047" y="1630832"/>
            <a:ext cx="2191666" cy="31309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22CF82-051E-4B1B-8F84-0BFD0F128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86745" y="3278529"/>
            <a:ext cx="1963562" cy="27489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05E136E-181E-412D-9E23-0D0BEBEFB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3837">
            <a:off x="6866400" y="3675859"/>
            <a:ext cx="1790700" cy="2552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C6055B-C925-4F47-93BD-A5AD21AC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43" y="4653023"/>
            <a:ext cx="2295513" cy="25988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EDEADAA-5A48-4E20-9F6B-5FD21BD7D2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46" y="1575343"/>
            <a:ext cx="3348217" cy="47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6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A90A1-F963-47D7-9A1F-89741051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Treatment to users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A437F3-6B33-489A-81CF-131EBF745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000" dirty="0"/>
              <a:t>Worsening</a:t>
            </a:r>
          </a:p>
          <a:p>
            <a:r>
              <a:rPr lang="en-CA" sz="4000" dirty="0"/>
              <a:t>Abuse of power</a:t>
            </a:r>
          </a:p>
          <a:p>
            <a:pPr lvl="1"/>
            <a:r>
              <a:rPr lang="en-CA" sz="3600" dirty="0"/>
              <a:t>Banning</a:t>
            </a:r>
          </a:p>
          <a:p>
            <a:pPr lvl="1"/>
            <a:r>
              <a:rPr lang="en-CA" sz="3600" dirty="0"/>
              <a:t>Deleting comment</a:t>
            </a:r>
          </a:p>
          <a:p>
            <a:pPr lvl="1"/>
            <a:r>
              <a:rPr lang="en-CA" sz="3600" dirty="0"/>
              <a:t>Not valuing privacy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D3835D-AC7C-4F80-BE44-E8253BAA2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751" y="4282751"/>
            <a:ext cx="2575249" cy="25752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763090-33D8-41F3-B142-97947583EDCF}"/>
              </a:ext>
            </a:extLst>
          </p:cNvPr>
          <p:cNvSpPr/>
          <p:nvPr/>
        </p:nvSpPr>
        <p:spPr>
          <a:xfrm rot="255755">
            <a:off x="10142375" y="5484015"/>
            <a:ext cx="1280160" cy="172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69E5AEB-BD39-413A-B485-A7DF33276C50}"/>
              </a:ext>
            </a:extLst>
          </p:cNvPr>
          <p:cNvGrpSpPr/>
          <p:nvPr/>
        </p:nvGrpSpPr>
        <p:grpSpPr>
          <a:xfrm>
            <a:off x="8801288" y="5441823"/>
            <a:ext cx="899623" cy="1082220"/>
            <a:chOff x="3769961" y="3429000"/>
            <a:chExt cx="1345541" cy="161864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588A900-6C6A-46BF-8365-89605E2F8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961" y="3429000"/>
              <a:ext cx="1001714" cy="1001714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1D58E73-5EF8-4C4C-A5A2-70922411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117" y="3707244"/>
              <a:ext cx="1076385" cy="1340403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51DFA8-2E1D-4AB3-85C0-45D446502032}"/>
              </a:ext>
            </a:extLst>
          </p:cNvPr>
          <p:cNvGrpSpPr/>
          <p:nvPr/>
        </p:nvGrpSpPr>
        <p:grpSpPr>
          <a:xfrm>
            <a:off x="9385562" y="5501684"/>
            <a:ext cx="867711" cy="1015798"/>
            <a:chOff x="8677938" y="3395876"/>
            <a:chExt cx="1385500" cy="162195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FFE946C-5684-47D8-8A72-5C134D179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938" y="3395876"/>
              <a:ext cx="1001714" cy="1001714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062BD4A-90D2-429C-A1FB-A4C63D300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479" y="3559654"/>
              <a:ext cx="1170959" cy="1458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38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A90A1-F963-47D7-9A1F-89741051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Treatment to users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A437F3-6B33-489A-81CF-131EBF745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000" dirty="0"/>
              <a:t>Worsening</a:t>
            </a:r>
          </a:p>
          <a:p>
            <a:r>
              <a:rPr lang="en-CA" sz="4000" dirty="0"/>
              <a:t>Abuse of power</a:t>
            </a:r>
          </a:p>
          <a:p>
            <a:pPr lvl="1"/>
            <a:r>
              <a:rPr lang="en-CA" sz="3600" dirty="0"/>
              <a:t>Banning</a:t>
            </a:r>
          </a:p>
          <a:p>
            <a:pPr lvl="1"/>
            <a:r>
              <a:rPr lang="en-CA" sz="3600" dirty="0"/>
              <a:t>Deleting comment</a:t>
            </a:r>
          </a:p>
          <a:p>
            <a:pPr lvl="1"/>
            <a:r>
              <a:rPr lang="en-CA" sz="3600" dirty="0"/>
              <a:t>Not valuing privacy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D3835D-AC7C-4F80-BE44-E8253BAA2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751" y="4282751"/>
            <a:ext cx="2575249" cy="25752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763090-33D8-41F3-B142-97947583EDCF}"/>
              </a:ext>
            </a:extLst>
          </p:cNvPr>
          <p:cNvSpPr/>
          <p:nvPr/>
        </p:nvSpPr>
        <p:spPr>
          <a:xfrm rot="255755">
            <a:off x="10142375" y="5484015"/>
            <a:ext cx="1280160" cy="172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A6E0B8-632A-4758-9FA2-A4A72038B054}"/>
              </a:ext>
            </a:extLst>
          </p:cNvPr>
          <p:cNvGrpSpPr/>
          <p:nvPr/>
        </p:nvGrpSpPr>
        <p:grpSpPr>
          <a:xfrm>
            <a:off x="8801288" y="5441823"/>
            <a:ext cx="899623" cy="1082220"/>
            <a:chOff x="3769961" y="3429000"/>
            <a:chExt cx="1345541" cy="161864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F8E8E15-0ACF-4006-8FB7-AD2906774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961" y="3429000"/>
              <a:ext cx="1001714" cy="1001714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4A885CF-0562-4C3B-9881-15B3A3B28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117" y="3707244"/>
              <a:ext cx="1076385" cy="1340403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7C11CAC-60C5-4152-821A-AF81B88272C8}"/>
              </a:ext>
            </a:extLst>
          </p:cNvPr>
          <p:cNvGrpSpPr/>
          <p:nvPr/>
        </p:nvGrpSpPr>
        <p:grpSpPr>
          <a:xfrm>
            <a:off x="9385562" y="5501684"/>
            <a:ext cx="867711" cy="1015798"/>
            <a:chOff x="8677938" y="3395876"/>
            <a:chExt cx="1385500" cy="162195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0C7018E-BA49-4826-AD83-6C37F9A8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938" y="3395876"/>
              <a:ext cx="1001714" cy="1001714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55B67A1-0E51-45E5-9265-B3E649637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479" y="3559654"/>
              <a:ext cx="1170959" cy="1458176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0F4960A-A64D-4FBF-9467-2C02E5932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095" y="4283198"/>
            <a:ext cx="24193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52679-96BA-43EE-B3A7-1AD736A7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365125"/>
            <a:ext cx="10863942" cy="6057445"/>
          </a:xfrm>
          <a:solidFill>
            <a:schemeClr val="tx2">
              <a:lumMod val="95000"/>
              <a:alpha val="3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5400" dirty="0">
                <a:solidFill>
                  <a:schemeClr val="bg2"/>
                </a:solidFill>
                <a:latin typeface="Portico Outline" panose="02000500000000000000" pitchFamily="2" charset="0"/>
              </a:rPr>
              <a:t>With</a:t>
            </a:r>
            <a:r>
              <a:rPr lang="en-CA" altLang="zh-CN" sz="5400" dirty="0">
                <a:solidFill>
                  <a:schemeClr val="bg2"/>
                </a:solidFill>
                <a:latin typeface="Portico Outline" panose="02000500000000000000" pitchFamily="2" charset="0"/>
              </a:rPr>
              <a:t> Reference to Bilibili, discuss how innovation and </a:t>
            </a:r>
            <a:r>
              <a:rPr lang="en-US" altLang="zh-CN" sz="5400" dirty="0">
                <a:solidFill>
                  <a:schemeClr val="bg2"/>
                </a:solidFill>
                <a:latin typeface="Portico Outline" panose="02000500000000000000" pitchFamily="2" charset="0"/>
              </a:rPr>
              <a:t>Ethics</a:t>
            </a:r>
            <a:r>
              <a:rPr lang="en-CA" altLang="zh-CN" sz="5400" dirty="0">
                <a:solidFill>
                  <a:schemeClr val="bg2"/>
                </a:solidFill>
                <a:latin typeface="Portico Outline" panose="02000500000000000000" pitchFamily="2" charset="0"/>
              </a:rPr>
              <a:t> may influence marketing practices.</a:t>
            </a:r>
            <a:endParaRPr lang="en-CA" sz="5400" dirty="0">
              <a:solidFill>
                <a:schemeClr val="bg2"/>
              </a:solidFill>
              <a:latin typeface="Portico Outline" panose="0200050000000000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DBB39B-0E3E-443B-B0A5-E19253A88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6427" cy="9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EB1C5-39F8-410D-ADB6-A311A055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Unethical claims</a:t>
            </a:r>
            <a:endParaRPr lang="en-CA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653C1-0F85-415B-B824-2BB784F0B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Claim money spent on copyright</a:t>
            </a:r>
          </a:p>
          <a:p>
            <a:r>
              <a:rPr lang="en-CA" sz="3600" dirty="0"/>
              <a:t>Spent on promotion and production</a:t>
            </a:r>
          </a:p>
          <a:p>
            <a:r>
              <a:rPr lang="en-CA" sz="3600" dirty="0"/>
              <a:t>Lose loyal members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44B66F-3D4C-4384-B408-C1810702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620" y="4349620"/>
            <a:ext cx="2508380" cy="25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92586-AEBE-42C6-8ED9-8FC12E2B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dirty="0" err="1"/>
              <a:t>Oof</a:t>
            </a:r>
            <a:endParaRPr lang="en-CA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34A55-9325-4F5E-AA83-B7F091E37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/>
              <a:t>⑨</a:t>
            </a:r>
            <a:r>
              <a:rPr lang="en-CA" sz="3600" dirty="0" err="1"/>
              <a:t>Bishi</a:t>
            </a:r>
            <a:r>
              <a:rPr lang="en-CA" sz="3600" dirty="0"/>
              <a:t> was a part of the community</a:t>
            </a:r>
          </a:p>
          <a:p>
            <a:pPr lvl="1"/>
            <a:r>
              <a:rPr lang="en-CA" sz="3200" dirty="0"/>
              <a:t>No need for market research</a:t>
            </a:r>
          </a:p>
          <a:p>
            <a:r>
              <a:rPr lang="en-US" altLang="zh-CN" sz="3600" dirty="0"/>
              <a:t>Rui Chen in charge</a:t>
            </a:r>
          </a:p>
          <a:p>
            <a:pPr lvl="1"/>
            <a:r>
              <a:rPr lang="en-CA" sz="3200" dirty="0"/>
              <a:t>Less knowledge</a:t>
            </a:r>
          </a:p>
          <a:p>
            <a:pPr lvl="1"/>
            <a:r>
              <a:rPr lang="en-CA" sz="3200" dirty="0"/>
              <a:t>Tradition of lack of research</a:t>
            </a:r>
          </a:p>
          <a:p>
            <a:endParaRPr lang="en-CA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7855A2-2836-41D9-9889-3214722D9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551" y="4525701"/>
            <a:ext cx="4145449" cy="23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5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A0995-AB07-4E5B-B33A-DAC11848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dirty="0"/>
              <a:t>Stakeholders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DB95DC-450F-487C-A478-9EE1B29B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19" y="4263442"/>
            <a:ext cx="3203281" cy="25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6BCAF-3BBD-47BB-BC0E-64BB9947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Anime community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2CB640-B0F1-4377-B3F4-93D6B7DC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A" sz="4000" dirty="0"/>
              <a:t>Reason of creation</a:t>
            </a:r>
          </a:p>
          <a:p>
            <a:r>
              <a:rPr lang="en-CA" sz="4000" dirty="0"/>
              <a:t>Biggest platform</a:t>
            </a:r>
          </a:p>
          <a:p>
            <a:r>
              <a:rPr lang="en-CA" sz="4000" dirty="0"/>
              <a:t>Recent inflow</a:t>
            </a:r>
          </a:p>
          <a:p>
            <a:pPr lvl="1"/>
            <a:r>
              <a:rPr lang="en-CA" sz="3600" dirty="0"/>
              <a:t>Old dedicated users leave</a:t>
            </a:r>
          </a:p>
          <a:p>
            <a:endParaRPr lang="en-CA" sz="4000" dirty="0"/>
          </a:p>
          <a:p>
            <a:endParaRPr lang="en-CA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B01AED-338F-4E96-BD8A-3596AEABD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9225"/>
            <a:ext cx="23241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D5419-8E98-4DBF-BD10-3675CF19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Uploaders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D9022-8609-4CFE-963D-C7C664CC9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A" sz="4000" dirty="0"/>
              <a:t>Spent a lot of time</a:t>
            </a:r>
          </a:p>
          <a:p>
            <a:r>
              <a:rPr lang="en-CA" sz="4000" dirty="0"/>
              <a:t>Some are professional</a:t>
            </a:r>
          </a:p>
          <a:p>
            <a:r>
              <a:rPr lang="en-CA" sz="4000" dirty="0"/>
              <a:t>Community means a lot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319763-6EDF-4638-BCD4-EA85667A5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25" y="5209773"/>
            <a:ext cx="24669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8942E-5ACA-4CF9-A19A-63B70E67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Anime producers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F3F10-25BC-49E9-A952-52838E3DF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sz="3600" dirty="0"/>
              <a:t>Large part of their income</a:t>
            </a:r>
          </a:p>
          <a:p>
            <a:pPr lvl="1"/>
            <a:r>
              <a:rPr lang="en-CA" sz="3200" dirty="0"/>
              <a:t>Buys new anime every year</a:t>
            </a:r>
          </a:p>
          <a:p>
            <a:r>
              <a:rPr lang="en-CA" sz="3600" dirty="0"/>
              <a:t>Part of production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7523C8-A36C-4204-9243-41A0DFB89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120" y="4629872"/>
            <a:ext cx="2380879" cy="22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E2B0F-9F23-47F6-9466-3944CDC6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Shareholder &amp; Employee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114EA-EFDE-46BB-A2E3-5FA55FED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Income rely on company</a:t>
            </a:r>
          </a:p>
          <a:p>
            <a:r>
              <a:rPr lang="en-CA" sz="3600" dirty="0"/>
              <a:t>Have responsibility</a:t>
            </a:r>
          </a:p>
          <a:p>
            <a:r>
              <a:rPr lang="en-CA" sz="3600" dirty="0"/>
              <a:t>Most care a lot about company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7FCEF2-D265-4246-A1EA-98FC6A0D2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440" y="4132163"/>
            <a:ext cx="2127560" cy="289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FF26D-3CA9-4EF8-9A7C-504A5A9B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Target now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F4D2A8-1161-4A73-B94D-2D5CBE23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endParaRPr lang="en-CA" sz="5400" dirty="0"/>
          </a:p>
          <a:p>
            <a:pPr lvl="1" algn="ctr"/>
            <a:r>
              <a:rPr lang="en-CA" sz="5400" dirty="0"/>
              <a:t>Want anime fans</a:t>
            </a:r>
          </a:p>
          <a:p>
            <a:pPr lvl="1" algn="ctr"/>
            <a:r>
              <a:rPr lang="en-CA" sz="5400" dirty="0"/>
              <a:t>Want normal people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F72088-9C8D-4613-A29A-796C98802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962" y="4655735"/>
            <a:ext cx="21240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8B413-91FA-4170-BF59-8B37FE2A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8530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ED6D35-A4A3-4F42-A724-40BE10927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1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BBD6FBD-86EF-42C4-A087-0A7F6D015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5" r="1"/>
          <a:stretch/>
        </p:blipFill>
        <p:spPr>
          <a:xfrm>
            <a:off x="6645024" y="-5727"/>
            <a:ext cx="5096833" cy="72232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955EE7-FBF3-498D-B81B-A6087165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85C6D-751B-49BA-B659-AA99FA8714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accent2"/>
                </a:solidFill>
              </a:rPr>
              <a:t>Founded in 2009 June 26</a:t>
            </a:r>
            <a:r>
              <a:rPr lang="en-CA" baseline="30000" dirty="0">
                <a:solidFill>
                  <a:schemeClr val="accent2"/>
                </a:solidFill>
              </a:rPr>
              <a:t>th</a:t>
            </a:r>
            <a:endParaRPr lang="en-CA" dirty="0">
              <a:solidFill>
                <a:schemeClr val="accent2"/>
              </a:solidFill>
            </a:endParaRPr>
          </a:p>
          <a:p>
            <a:pPr lvl="1"/>
            <a:r>
              <a:rPr lang="en-CA" dirty="0">
                <a:solidFill>
                  <a:schemeClr val="accent2"/>
                </a:solidFill>
              </a:rPr>
              <a:t>By </a:t>
            </a:r>
            <a:r>
              <a:rPr lang="zh-CN" altLang="en-US" dirty="0">
                <a:solidFill>
                  <a:schemeClr val="accent2"/>
                </a:solidFill>
              </a:rPr>
              <a:t>⑨</a:t>
            </a:r>
            <a:r>
              <a:rPr lang="en-CA" altLang="zh-CN" dirty="0" err="1">
                <a:solidFill>
                  <a:schemeClr val="accent2"/>
                </a:solidFill>
              </a:rPr>
              <a:t>bishi</a:t>
            </a:r>
            <a:endParaRPr lang="en-CA" altLang="zh-CN" dirty="0">
              <a:solidFill>
                <a:schemeClr val="accent2"/>
              </a:solidFill>
            </a:endParaRPr>
          </a:p>
          <a:p>
            <a:pPr lvl="1"/>
            <a:r>
              <a:rPr lang="en-CA" dirty="0">
                <a:solidFill>
                  <a:schemeClr val="accent2"/>
                </a:solidFill>
              </a:rPr>
              <a:t>Originally called </a:t>
            </a:r>
            <a:r>
              <a:rPr lang="en-CA" dirty="0" err="1">
                <a:solidFill>
                  <a:schemeClr val="accent2"/>
                </a:solidFill>
              </a:rPr>
              <a:t>Mikufans</a:t>
            </a:r>
            <a:endParaRPr lang="en-CA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Current CEO is Rui Chen</a:t>
            </a:r>
          </a:p>
          <a:p>
            <a:pPr lvl="1"/>
            <a:r>
              <a:rPr lang="en-CA" dirty="0">
                <a:solidFill>
                  <a:schemeClr val="accent2"/>
                </a:solidFill>
              </a:rPr>
              <a:t>Changed name in 2010 January 24</a:t>
            </a:r>
          </a:p>
          <a:p>
            <a:pPr lvl="1"/>
            <a:r>
              <a:rPr lang="en-CA" dirty="0">
                <a:solidFill>
                  <a:schemeClr val="accent2"/>
                </a:solidFill>
              </a:rPr>
              <a:t>22 &amp; 33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AE92E6DF-BD70-41B0-BE1F-1FA3915200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5879">
            <a:off x="7418383" y="2435297"/>
            <a:ext cx="3321690" cy="2381589"/>
          </a:xfrm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C6457F-1146-44A5-A410-3567766CE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32" y="2581176"/>
            <a:ext cx="548523" cy="54852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AF0577-D1D5-4F4C-B16E-BEDFA5453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92" y="3846135"/>
            <a:ext cx="490051" cy="4900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72C27F-51AB-4C22-9623-3382F7169C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34" y="1825625"/>
            <a:ext cx="2827079" cy="13492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F24C678-FD83-4A0F-9F83-502240E44F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074" y="3035431"/>
            <a:ext cx="4007864" cy="2757340"/>
          </a:xfrm>
          <a:prstGeom prst="rect">
            <a:avLst/>
          </a:prstGeom>
        </p:spPr>
      </p:pic>
      <p:sp>
        <p:nvSpPr>
          <p:cNvPr id="19" name="乘号 18">
            <a:extLst>
              <a:ext uri="{FF2B5EF4-FFF2-40B4-BE49-F238E27FC236}">
                <a16:creationId xmlns:a16="http://schemas.microsoft.com/office/drawing/2014/main" id="{95BF9815-9FBF-4B9F-8121-82E5C287D1E9}"/>
              </a:ext>
            </a:extLst>
          </p:cNvPr>
          <p:cNvSpPr/>
          <p:nvPr/>
        </p:nvSpPr>
        <p:spPr>
          <a:xfrm rot="20485453">
            <a:off x="7574464" y="3026525"/>
            <a:ext cx="847358" cy="3430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78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1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0378 -0.25046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82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19" grpId="0" animBg="1"/>
      <p:bldP spid="19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6E18E-579B-4FE5-B252-628BE6F8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2C779-F9FE-40FB-9E50-043E62A55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www.Bilibili.com</a:t>
            </a:r>
            <a:r>
              <a:rPr lang="en-CA" dirty="0"/>
              <a:t> </a:t>
            </a:r>
          </a:p>
          <a:p>
            <a:r>
              <a:rPr lang="en-CA" dirty="0"/>
              <a:t>en.Wikipedia.org (screen shot)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201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08F3C-805D-4FE0-81A7-14E7FF46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Marketing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B8A226-9605-439C-8A3E-EB57AC95A70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CA" dirty="0"/>
              <a:t>Market growth</a:t>
            </a:r>
          </a:p>
          <a:p>
            <a:r>
              <a:rPr lang="en-CA" dirty="0"/>
              <a:t>Target Market</a:t>
            </a:r>
          </a:p>
          <a:p>
            <a:r>
              <a:rPr lang="en-CA" dirty="0"/>
              <a:t>Niche Marketing</a:t>
            </a:r>
          </a:p>
          <a:p>
            <a:r>
              <a:rPr lang="en-CA" dirty="0"/>
              <a:t>Unique Selling Point</a:t>
            </a:r>
          </a:p>
          <a:p>
            <a:r>
              <a:rPr lang="en-CA" dirty="0"/>
              <a:t>Brand Loyalty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0E91F9-5D8B-45B0-A028-46F47BFC59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1400" y="1431925"/>
            <a:ext cx="7577138" cy="52895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CA" sz="4800" dirty="0">
                <a:solidFill>
                  <a:srgbClr val="666666"/>
                </a:solidFill>
              </a:rPr>
              <a:t>	The percentage change in the total size of a market (volume or value) over a period of time.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D8B46C6-E1F5-4C11-87F2-E585586A95C3}"/>
              </a:ext>
            </a:extLst>
          </p:cNvPr>
          <p:cNvSpPr txBox="1">
            <a:spLocks/>
          </p:cNvSpPr>
          <p:nvPr/>
        </p:nvSpPr>
        <p:spPr>
          <a:xfrm>
            <a:off x="3581400" y="1431925"/>
            <a:ext cx="7577138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CA" sz="4800" dirty="0">
                <a:solidFill>
                  <a:srgbClr val="666666"/>
                </a:solidFill>
              </a:rPr>
              <a:t>Focusing Marketing activity on particular segments of the market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E91654-1A75-4906-A76F-1D52D207904B}"/>
              </a:ext>
            </a:extLst>
          </p:cNvPr>
          <p:cNvSpPr txBox="1">
            <a:spLocks/>
          </p:cNvSpPr>
          <p:nvPr/>
        </p:nvSpPr>
        <p:spPr>
          <a:xfrm>
            <a:off x="3340325" y="1431925"/>
            <a:ext cx="7577138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CA" sz="4800" dirty="0">
                <a:solidFill>
                  <a:srgbClr val="666666"/>
                </a:solidFill>
              </a:rPr>
              <a:t>Identifying and exploiting a small segments of a large market by developing products to suit it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1CA4C50-82A0-44D1-A75D-16E99CC76BF1}"/>
              </a:ext>
            </a:extLst>
          </p:cNvPr>
          <p:cNvSpPr txBox="1">
            <a:spLocks/>
          </p:cNvSpPr>
          <p:nvPr/>
        </p:nvSpPr>
        <p:spPr>
          <a:xfrm>
            <a:off x="3581400" y="790774"/>
            <a:ext cx="7577138" cy="52895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CA" sz="4800" dirty="0">
                <a:solidFill>
                  <a:srgbClr val="666666"/>
                </a:solidFill>
              </a:rPr>
              <a:t>A factor that differentiates a product from its competitors. A USP could be thought of as ‘what you have that competitors don’t’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1C1FD44-FE3D-4E5B-9658-D8313451BC92}"/>
              </a:ext>
            </a:extLst>
          </p:cNvPr>
          <p:cNvSpPr txBox="1">
            <a:spLocks/>
          </p:cNvSpPr>
          <p:nvPr/>
        </p:nvSpPr>
        <p:spPr>
          <a:xfrm>
            <a:off x="3581400" y="777676"/>
            <a:ext cx="7577138" cy="5289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B757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CA" sz="4800" dirty="0">
                <a:solidFill>
                  <a:srgbClr val="666666"/>
                </a:solidFill>
              </a:rPr>
              <a:t>The faithfulness of consumers to a particular brand as shown by their repeat purchases irrespective of the marketing pressure from competing brands</a:t>
            </a:r>
          </a:p>
        </p:txBody>
      </p:sp>
    </p:spTree>
    <p:extLst>
      <p:ext uri="{BB962C8B-B14F-4D97-AF65-F5344CB8AC3E}">
        <p14:creationId xmlns:p14="http://schemas.microsoft.com/office/powerpoint/2010/main" val="93351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757B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A0995-AB07-4E5B-B33A-DAC11848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dirty="0"/>
              <a:t>Innovation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53918C9-8049-4E76-8EF1-83B5B1F93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13" y="4627599"/>
            <a:ext cx="2010502" cy="2230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88DF0E-488C-4D65-9769-EAAEBB781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4231320"/>
            <a:ext cx="2010502" cy="26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5EE07-8D87-4844-82D8-94F45A20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Target</a:t>
            </a:r>
            <a:r>
              <a:rPr lang="en-CA" altLang="zh-CN" sz="5400" dirty="0"/>
              <a:t> Market</a:t>
            </a:r>
            <a:endParaRPr lang="en-CA" sz="5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F0C71-AF76-402F-B657-59007A199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sz="4000" dirty="0"/>
              <a:t>Anime Community</a:t>
            </a:r>
          </a:p>
          <a:p>
            <a:pPr lvl="1"/>
            <a:r>
              <a:rPr lang="en-CA" sz="3600" dirty="0"/>
              <a:t>Niche market</a:t>
            </a:r>
          </a:p>
          <a:p>
            <a:pPr lvl="1"/>
            <a:r>
              <a:rPr lang="en-CA" sz="3600" dirty="0"/>
              <a:t>Small but growing</a:t>
            </a:r>
          </a:p>
          <a:p>
            <a:pPr lvl="1"/>
            <a:endParaRPr lang="en-CA" sz="2000" dirty="0"/>
          </a:p>
          <a:p>
            <a:endParaRPr lang="en-CA" dirty="0"/>
          </a:p>
          <a:p>
            <a:pPr lvl="1"/>
            <a:endParaRPr lang="en-CA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6F8623-60C4-4E70-9227-01CFFEDAD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60" y="4892871"/>
            <a:ext cx="2194560" cy="19651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2AFBD7-693F-43D7-91EF-1DCC9DD4F6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7" r="3975"/>
          <a:stretch/>
        </p:blipFill>
        <p:spPr>
          <a:xfrm>
            <a:off x="1627631" y="3641283"/>
            <a:ext cx="9703889" cy="2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B85F8-4A9F-43C1-9713-E8818A9D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dirty="0"/>
              <a:t>Otaku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24AE65-4325-4D75-8E30-F5B9704DC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5"/>
          <a:stretch/>
        </p:blipFill>
        <p:spPr>
          <a:xfrm>
            <a:off x="3510186" y="2249559"/>
            <a:ext cx="7580813" cy="2358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577F37-97EB-48AB-9208-9DA751A6E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3"/>
          <a:stretch/>
        </p:blipFill>
        <p:spPr>
          <a:xfrm>
            <a:off x="1163132" y="2249559"/>
            <a:ext cx="2451226" cy="23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8945 -0.29398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4D522-9008-4537-9B5C-79D5F463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458601E-EE1D-478C-97DD-3B82371D87F7}"/>
              </a:ext>
            </a:extLst>
          </p:cNvPr>
          <p:cNvSpPr/>
          <p:nvPr/>
        </p:nvSpPr>
        <p:spPr>
          <a:xfrm>
            <a:off x="3768657" y="1005623"/>
            <a:ext cx="3791037" cy="3791037"/>
          </a:xfrm>
          <a:prstGeom prst="ellipse">
            <a:avLst/>
          </a:prstGeom>
          <a:solidFill>
            <a:schemeClr val="accent3">
              <a:alpha val="89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 dirty="0">
                <a:solidFill>
                  <a:schemeClr val="bg2"/>
                </a:solidFill>
              </a:rPr>
              <a:t>Promotion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FF43F9-1C46-492B-A332-347A42482C13}"/>
              </a:ext>
            </a:extLst>
          </p:cNvPr>
          <p:cNvSpPr/>
          <p:nvPr/>
        </p:nvSpPr>
        <p:spPr>
          <a:xfrm>
            <a:off x="1078373" y="3453052"/>
            <a:ext cx="2687217" cy="2687217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5400" b="1" dirty="0">
                <a:solidFill>
                  <a:schemeClr val="bg2"/>
                </a:solidFill>
              </a:rPr>
              <a:t>Price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1DE080C-B057-419F-AD8D-F0AC959BBD20}"/>
              </a:ext>
            </a:extLst>
          </p:cNvPr>
          <p:cNvSpPr/>
          <p:nvPr/>
        </p:nvSpPr>
        <p:spPr>
          <a:xfrm>
            <a:off x="6857535" y="2830630"/>
            <a:ext cx="3137754" cy="3137754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 dirty="0">
                <a:solidFill>
                  <a:schemeClr val="bg2"/>
                </a:solidFill>
              </a:rPr>
              <a:t>Product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EC7ADCB-D11C-45EB-AE48-A958DD7E449E}"/>
              </a:ext>
            </a:extLst>
          </p:cNvPr>
          <p:cNvSpPr/>
          <p:nvPr/>
        </p:nvSpPr>
        <p:spPr>
          <a:xfrm>
            <a:off x="8577061" y="361383"/>
            <a:ext cx="2416874" cy="2416874"/>
          </a:xfrm>
          <a:prstGeom prst="ellipse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 dirty="0">
                <a:solidFill>
                  <a:schemeClr val="bg2"/>
                </a:solidFill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21132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3" grpId="0" uiExpand="1" build="p" animBg="1"/>
      <p:bldP spid="5" grpId="0" uiExpand="1" build="p" animBg="1"/>
      <p:bldP spid="6" grpId="0" uiExpand="1" build="p" animBg="1"/>
    </p:bldLst>
  </p:timing>
</p:sld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E94670"/>
      </a:lt1>
      <a:dk2>
        <a:srgbClr val="FFFFFF"/>
      </a:dk2>
      <a:lt2>
        <a:srgbClr val="FFFFFF"/>
      </a:lt2>
      <a:accent1>
        <a:srgbClr val="E94670"/>
      </a:accent1>
      <a:accent2>
        <a:srgbClr val="00BEE7"/>
      </a:accent2>
      <a:accent3>
        <a:srgbClr val="5C93DC"/>
      </a:accent3>
      <a:accent4>
        <a:srgbClr val="7DC8FF"/>
      </a:accent4>
      <a:accent5>
        <a:srgbClr val="5B9BD5"/>
      </a:accent5>
      <a:accent6>
        <a:srgbClr val="E94670"/>
      </a:accent6>
      <a:hlink>
        <a:srgbClr val="00A1D6"/>
      </a:hlink>
      <a:folHlink>
        <a:srgbClr val="FF4E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11737</TotalTime>
  <Words>1231</Words>
  <Application>Microsoft Office PowerPoint</Application>
  <PresentationFormat>宽屏</PresentationFormat>
  <Paragraphs>320</Paragraphs>
  <Slides>40</Slides>
  <Notes>40</Notes>
  <HiddenSlides>5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Adobe Gothic Std B</vt:lpstr>
      <vt:lpstr>Adobe Arabic</vt:lpstr>
      <vt:lpstr>Arial</vt:lpstr>
      <vt:lpstr>Calibri</vt:lpstr>
      <vt:lpstr>Calibri Light</vt:lpstr>
      <vt:lpstr>Comic Sans MS</vt:lpstr>
      <vt:lpstr>Portico Outline</vt:lpstr>
      <vt:lpstr>Office 主题​​</vt:lpstr>
      <vt:lpstr>PowerPoint 演示文稿</vt:lpstr>
      <vt:lpstr>PowerPoint 演示文稿</vt:lpstr>
      <vt:lpstr>With Reference to Bilibili, discuss how innovation and Ethics may influence marketing practices.</vt:lpstr>
      <vt:lpstr>Background</vt:lpstr>
      <vt:lpstr>Marketing</vt:lpstr>
      <vt:lpstr>Innovation</vt:lpstr>
      <vt:lpstr>Target Market</vt:lpstr>
      <vt:lpstr>Otaku</vt:lpstr>
      <vt:lpstr>PowerPoint 演示文稿</vt:lpstr>
      <vt:lpstr>Ads</vt:lpstr>
      <vt:lpstr>Ads</vt:lpstr>
      <vt:lpstr>Ads</vt:lpstr>
      <vt:lpstr>PowerPoint 演示文稿</vt:lpstr>
      <vt:lpstr>Internet</vt:lpstr>
      <vt:lpstr>Dan-maku    弾　  幕</vt:lpstr>
      <vt:lpstr>Registration system</vt:lpstr>
      <vt:lpstr>Benefits</vt:lpstr>
      <vt:lpstr>22                                         33</vt:lpstr>
      <vt:lpstr>Anthropomorphism – 22 &amp; 33</vt:lpstr>
      <vt:lpstr>22 &amp; 33</vt:lpstr>
      <vt:lpstr>USP</vt:lpstr>
      <vt:lpstr>USP</vt:lpstr>
      <vt:lpstr>Viral marketing</vt:lpstr>
      <vt:lpstr>Ethics</vt:lpstr>
      <vt:lpstr>Disappointed users</vt:lpstr>
      <vt:lpstr>Copyright</vt:lpstr>
      <vt:lpstr>Copyright</vt:lpstr>
      <vt:lpstr>Treatment to users</vt:lpstr>
      <vt:lpstr>Treatment to users</vt:lpstr>
      <vt:lpstr>Unethical claims</vt:lpstr>
      <vt:lpstr>Why Oof</vt:lpstr>
      <vt:lpstr>Stakeholders</vt:lpstr>
      <vt:lpstr>Anime community</vt:lpstr>
      <vt:lpstr>Uploaders</vt:lpstr>
      <vt:lpstr>Anime producers</vt:lpstr>
      <vt:lpstr>Shareholder &amp; Employee</vt:lpstr>
      <vt:lpstr>Target now</vt:lpstr>
      <vt:lpstr>PowerPoint 演示文稿</vt:lpstr>
      <vt:lpstr>PowerPoint 演示文稿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CHAI3</dc:creator>
  <cp:lastModifiedBy>Leo Chai</cp:lastModifiedBy>
  <cp:revision>228</cp:revision>
  <cp:lastPrinted>2018-12-13T18:27:59Z</cp:lastPrinted>
  <dcterms:created xsi:type="dcterms:W3CDTF">2018-11-26T19:27:48Z</dcterms:created>
  <dcterms:modified xsi:type="dcterms:W3CDTF">2018-12-13T18:32:55Z</dcterms:modified>
</cp:coreProperties>
</file>